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7" r:id="rId2"/>
    <p:sldId id="258" r:id="rId3"/>
    <p:sldId id="323" r:id="rId4"/>
    <p:sldId id="324" r:id="rId5"/>
    <p:sldId id="307" r:id="rId6"/>
    <p:sldId id="269" r:id="rId7"/>
    <p:sldId id="319" r:id="rId8"/>
    <p:sldId id="333" r:id="rId9"/>
    <p:sldId id="281" r:id="rId10"/>
    <p:sldId id="284" r:id="rId11"/>
    <p:sldId id="286" r:id="rId12"/>
    <p:sldId id="309" r:id="rId13"/>
    <p:sldId id="311" r:id="rId14"/>
    <p:sldId id="312" r:id="rId15"/>
    <p:sldId id="313" r:id="rId16"/>
    <p:sldId id="314" r:id="rId17"/>
    <p:sldId id="315" r:id="rId18"/>
    <p:sldId id="316" r:id="rId19"/>
    <p:sldId id="287" r:id="rId20"/>
    <p:sldId id="290" r:id="rId21"/>
    <p:sldId id="291" r:id="rId22"/>
    <p:sldId id="292" r:id="rId23"/>
    <p:sldId id="317" r:id="rId24"/>
    <p:sldId id="295" r:id="rId25"/>
    <p:sldId id="296" r:id="rId26"/>
    <p:sldId id="297" r:id="rId27"/>
    <p:sldId id="326" r:id="rId28"/>
    <p:sldId id="332" r:id="rId29"/>
    <p:sldId id="289" r:id="rId30"/>
    <p:sldId id="305" r:id="rId31"/>
    <p:sldId id="308" r:id="rId32"/>
    <p:sldId id="327" r:id="rId33"/>
    <p:sldId id="330" r:id="rId34"/>
    <p:sldId id="331" r:id="rId35"/>
    <p:sldId id="328" r:id="rId36"/>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40" y="-96"/>
      </p:cViewPr>
      <p:guideLst>
        <p:guide orient="horz" pos="2160"/>
        <p:guide pos="2880"/>
      </p:guideLst>
    </p:cSldViewPr>
  </p:slideViewPr>
  <p:notesTextViewPr>
    <p:cViewPr>
      <p:scale>
        <a:sx n="1" d="1"/>
        <a:sy n="1" d="1"/>
      </p:scale>
      <p:origin x="0" y="0"/>
    </p:cViewPr>
  </p:notesTextViewPr>
  <p:sorterViewPr>
    <p:cViewPr>
      <p:scale>
        <a:sx n="150" d="100"/>
        <a:sy n="150" d="100"/>
      </p:scale>
      <p:origin x="0" y="548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4D79A-D7DF-4A3E-8B27-1D12CBE27CC3}" type="datetimeFigureOut">
              <a:rPr lang="es-PE" smtClean="0"/>
              <a:t>4/7/16</a:t>
            </a:fld>
            <a:endParaRPr lang="es-P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3FB76F-0C9D-4AD8-8484-BF4935C012E3}" type="slidenum">
              <a:rPr lang="es-PE" smtClean="0"/>
              <a:t>‹#›</a:t>
            </a:fld>
            <a:endParaRPr lang="es-PE"/>
          </a:p>
        </p:txBody>
      </p:sp>
    </p:spTree>
    <p:extLst>
      <p:ext uri="{BB962C8B-B14F-4D97-AF65-F5344CB8AC3E}">
        <p14:creationId xmlns:p14="http://schemas.microsoft.com/office/powerpoint/2010/main" val="3504656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err="1" smtClean="0">
                <a:solidFill>
                  <a:srgbClr val="FF0000"/>
                </a:solidFill>
              </a:rPr>
              <a:t>Coyuntura</a:t>
            </a:r>
            <a:r>
              <a:rPr lang="en-US" b="1" dirty="0" smtClean="0">
                <a:solidFill>
                  <a:srgbClr val="FF0000"/>
                </a:solidFill>
              </a:rPr>
              <a:t> </a:t>
            </a:r>
            <a:r>
              <a:rPr lang="en-US" b="1" dirty="0" err="1" smtClean="0">
                <a:solidFill>
                  <a:srgbClr val="FF0000"/>
                </a:solidFill>
              </a:rPr>
              <a:t>política</a:t>
            </a:r>
            <a:r>
              <a:rPr lang="en-US" b="1" dirty="0" smtClean="0">
                <a:solidFill>
                  <a:srgbClr val="FF0000"/>
                </a:solidFill>
              </a:rPr>
              <a:t>: </a:t>
            </a:r>
            <a:r>
              <a:rPr lang="en-US" b="1" dirty="0" smtClean="0">
                <a:solidFill>
                  <a:srgbClr val="000068"/>
                </a:solidFill>
              </a:rPr>
              <a:t>la </a:t>
            </a:r>
            <a:r>
              <a:rPr lang="en-US" b="1" dirty="0" err="1" smtClean="0">
                <a:solidFill>
                  <a:srgbClr val="000068"/>
                </a:solidFill>
              </a:rPr>
              <a:t>confrontación</a:t>
            </a:r>
            <a:r>
              <a:rPr lang="en-US" b="1" dirty="0" smtClean="0">
                <a:solidFill>
                  <a:srgbClr val="000068"/>
                </a:solidFill>
              </a:rPr>
              <a:t> </a:t>
            </a:r>
            <a:r>
              <a:rPr lang="en-US" b="1" dirty="0" err="1" smtClean="0">
                <a:solidFill>
                  <a:srgbClr val="000068"/>
                </a:solidFill>
              </a:rPr>
              <a:t>violenta</a:t>
            </a:r>
            <a:r>
              <a:rPr lang="en-US" b="1" dirty="0" smtClean="0">
                <a:solidFill>
                  <a:srgbClr val="000068"/>
                </a:solidFill>
              </a:rPr>
              <a:t> entre </a:t>
            </a:r>
            <a:r>
              <a:rPr lang="en-US" b="1" dirty="0" err="1" smtClean="0">
                <a:solidFill>
                  <a:srgbClr val="000068"/>
                </a:solidFill>
              </a:rPr>
              <a:t>indígenas</a:t>
            </a:r>
            <a:r>
              <a:rPr lang="en-US" b="1" dirty="0" smtClean="0">
                <a:solidFill>
                  <a:srgbClr val="000068"/>
                </a:solidFill>
              </a:rPr>
              <a:t> </a:t>
            </a:r>
            <a:r>
              <a:rPr lang="en-US" b="1" dirty="0" err="1" smtClean="0">
                <a:solidFill>
                  <a:srgbClr val="000068"/>
                </a:solidFill>
              </a:rPr>
              <a:t>awajún</a:t>
            </a:r>
            <a:r>
              <a:rPr lang="en-US" b="1" dirty="0" smtClean="0">
                <a:solidFill>
                  <a:srgbClr val="000068"/>
                </a:solidFill>
              </a:rPr>
              <a:t> y </a:t>
            </a:r>
            <a:r>
              <a:rPr lang="en-US" b="1" dirty="0" err="1" smtClean="0">
                <a:solidFill>
                  <a:srgbClr val="000068"/>
                </a:solidFill>
              </a:rPr>
              <a:t>policía</a:t>
            </a:r>
            <a:r>
              <a:rPr lang="en-US" b="1" dirty="0" smtClean="0">
                <a:solidFill>
                  <a:srgbClr val="000068"/>
                </a:solidFill>
              </a:rPr>
              <a:t> </a:t>
            </a:r>
            <a:r>
              <a:rPr lang="en-US" b="1" dirty="0" err="1" smtClean="0">
                <a:solidFill>
                  <a:srgbClr val="000068"/>
                </a:solidFill>
              </a:rPr>
              <a:t>cerca</a:t>
            </a:r>
            <a:r>
              <a:rPr lang="en-US" b="1" dirty="0" smtClean="0">
                <a:solidFill>
                  <a:srgbClr val="000068"/>
                </a:solidFill>
              </a:rPr>
              <a:t> de la ciudad de </a:t>
            </a:r>
            <a:r>
              <a:rPr lang="en-US" b="1" dirty="0" err="1" smtClean="0">
                <a:solidFill>
                  <a:srgbClr val="000068"/>
                </a:solidFill>
              </a:rPr>
              <a:t>Bagua</a:t>
            </a:r>
            <a:r>
              <a:rPr lang="en-US" b="1" dirty="0" smtClean="0">
                <a:solidFill>
                  <a:srgbClr val="000068"/>
                </a:solidFill>
              </a:rPr>
              <a:t>, </a:t>
            </a:r>
            <a:r>
              <a:rPr lang="en-US" b="1" dirty="0" err="1" smtClean="0">
                <a:solidFill>
                  <a:srgbClr val="000068"/>
                </a:solidFill>
              </a:rPr>
              <a:t>provincia</a:t>
            </a:r>
            <a:r>
              <a:rPr lang="en-US" b="1" dirty="0" smtClean="0">
                <a:solidFill>
                  <a:srgbClr val="000068"/>
                </a:solidFill>
              </a:rPr>
              <a:t> </a:t>
            </a:r>
            <a:r>
              <a:rPr lang="en-US" b="1" dirty="0" err="1" smtClean="0">
                <a:solidFill>
                  <a:srgbClr val="000068"/>
                </a:solidFill>
              </a:rPr>
              <a:t>Condorcanqui</a:t>
            </a:r>
            <a:r>
              <a:rPr lang="en-US" b="1" dirty="0" smtClean="0">
                <a:solidFill>
                  <a:srgbClr val="000068"/>
                </a:solidFill>
              </a:rPr>
              <a:t>, </a:t>
            </a:r>
            <a:r>
              <a:rPr lang="en-US" b="1" dirty="0" err="1" smtClean="0">
                <a:solidFill>
                  <a:srgbClr val="000068"/>
                </a:solidFill>
              </a:rPr>
              <a:t>departamento</a:t>
            </a:r>
            <a:r>
              <a:rPr lang="en-US" b="1" dirty="0" smtClean="0">
                <a:solidFill>
                  <a:srgbClr val="000068"/>
                </a:solidFill>
              </a:rPr>
              <a:t> de Amazonas; los </a:t>
            </a:r>
            <a:r>
              <a:rPr lang="en-US" b="1" dirty="0" err="1" smtClean="0">
                <a:solidFill>
                  <a:srgbClr val="000068"/>
                </a:solidFill>
              </a:rPr>
              <a:t>awajún</a:t>
            </a:r>
            <a:r>
              <a:rPr lang="en-US" b="1" dirty="0" smtClean="0">
                <a:solidFill>
                  <a:srgbClr val="000068"/>
                </a:solidFill>
              </a:rPr>
              <a:t> </a:t>
            </a:r>
            <a:r>
              <a:rPr lang="en-US" b="1" dirty="0" err="1" smtClean="0">
                <a:solidFill>
                  <a:srgbClr val="000068"/>
                </a:solidFill>
              </a:rPr>
              <a:t>estaban</a:t>
            </a:r>
            <a:r>
              <a:rPr lang="en-US" b="1" dirty="0" smtClean="0">
                <a:solidFill>
                  <a:srgbClr val="000068"/>
                </a:solidFill>
              </a:rPr>
              <a:t> </a:t>
            </a:r>
            <a:r>
              <a:rPr lang="en-US" b="1" dirty="0" err="1" smtClean="0">
                <a:solidFill>
                  <a:srgbClr val="000068"/>
                </a:solidFill>
              </a:rPr>
              <a:t>protestando</a:t>
            </a:r>
            <a:r>
              <a:rPr lang="en-US" b="1" dirty="0" smtClean="0">
                <a:solidFill>
                  <a:srgbClr val="000068"/>
                </a:solidFill>
              </a:rPr>
              <a:t> contra el </a:t>
            </a:r>
            <a:r>
              <a:rPr lang="en-US" b="1" dirty="0" err="1" smtClean="0">
                <a:solidFill>
                  <a:srgbClr val="000068"/>
                </a:solidFill>
              </a:rPr>
              <a:t>impacto</a:t>
            </a:r>
            <a:r>
              <a:rPr lang="en-US" b="1" dirty="0" smtClean="0">
                <a:solidFill>
                  <a:srgbClr val="000068"/>
                </a:solidFill>
              </a:rPr>
              <a:t> </a:t>
            </a:r>
            <a:r>
              <a:rPr lang="en-US" b="1" dirty="0" err="1" smtClean="0">
                <a:solidFill>
                  <a:srgbClr val="000068"/>
                </a:solidFill>
              </a:rPr>
              <a:t>ambiental</a:t>
            </a:r>
            <a:r>
              <a:rPr lang="en-US" b="1" dirty="0" smtClean="0">
                <a:solidFill>
                  <a:srgbClr val="000068"/>
                </a:solidFill>
              </a:rPr>
              <a:t> </a:t>
            </a:r>
            <a:r>
              <a:rPr lang="en-US" b="1" dirty="0" err="1" smtClean="0">
                <a:solidFill>
                  <a:srgbClr val="000068"/>
                </a:solidFill>
              </a:rPr>
              <a:t>que</a:t>
            </a:r>
            <a:r>
              <a:rPr lang="en-US" b="1" dirty="0" smtClean="0">
                <a:solidFill>
                  <a:srgbClr val="000068"/>
                </a:solidFill>
              </a:rPr>
              <a:t> </a:t>
            </a:r>
            <a:r>
              <a:rPr lang="en-US" b="1" dirty="0" err="1" smtClean="0">
                <a:solidFill>
                  <a:srgbClr val="000068"/>
                </a:solidFill>
              </a:rPr>
              <a:t>estaba</a:t>
            </a:r>
            <a:r>
              <a:rPr lang="en-US" b="1" dirty="0" smtClean="0">
                <a:solidFill>
                  <a:srgbClr val="000068"/>
                </a:solidFill>
              </a:rPr>
              <a:t> </a:t>
            </a:r>
            <a:r>
              <a:rPr lang="en-US" b="1" dirty="0" err="1" smtClean="0">
                <a:solidFill>
                  <a:srgbClr val="000068"/>
                </a:solidFill>
              </a:rPr>
              <a:t>teniendo</a:t>
            </a:r>
            <a:r>
              <a:rPr lang="en-US" b="1" dirty="0" smtClean="0">
                <a:solidFill>
                  <a:srgbClr val="000068"/>
                </a:solidFill>
              </a:rPr>
              <a:t> </a:t>
            </a:r>
            <a:r>
              <a:rPr lang="en-US" b="1" dirty="0" err="1" smtClean="0">
                <a:solidFill>
                  <a:srgbClr val="000068"/>
                </a:solidFill>
              </a:rPr>
              <a:t>una</a:t>
            </a:r>
            <a:r>
              <a:rPr lang="en-US" b="1" dirty="0" smtClean="0">
                <a:solidFill>
                  <a:srgbClr val="000068"/>
                </a:solidFill>
              </a:rPr>
              <a:t> </a:t>
            </a:r>
            <a:r>
              <a:rPr lang="en-US" b="1" dirty="0" err="1" smtClean="0">
                <a:solidFill>
                  <a:srgbClr val="000068"/>
                </a:solidFill>
              </a:rPr>
              <a:t>planta</a:t>
            </a:r>
            <a:r>
              <a:rPr lang="en-US" b="1" dirty="0" smtClean="0">
                <a:solidFill>
                  <a:srgbClr val="000068"/>
                </a:solidFill>
              </a:rPr>
              <a:t> </a:t>
            </a:r>
            <a:r>
              <a:rPr lang="en-US" b="1" dirty="0" err="1" smtClean="0">
                <a:solidFill>
                  <a:srgbClr val="000068"/>
                </a:solidFill>
              </a:rPr>
              <a:t>petrolera</a:t>
            </a:r>
            <a:r>
              <a:rPr lang="en-US" b="1" dirty="0" smtClean="0">
                <a:solidFill>
                  <a:srgbClr val="000068"/>
                </a:solidFill>
              </a:rPr>
              <a:t> </a:t>
            </a:r>
            <a:r>
              <a:rPr lang="en-US" b="1" dirty="0" err="1" smtClean="0">
                <a:solidFill>
                  <a:srgbClr val="000068"/>
                </a:solidFill>
              </a:rPr>
              <a:t>presente</a:t>
            </a:r>
            <a:r>
              <a:rPr lang="en-US" b="1" dirty="0" smtClean="0">
                <a:solidFill>
                  <a:srgbClr val="000068"/>
                </a:solidFill>
              </a:rPr>
              <a:t> en </a:t>
            </a:r>
            <a:r>
              <a:rPr lang="en-US" b="1" dirty="0" err="1" smtClean="0">
                <a:solidFill>
                  <a:srgbClr val="000068"/>
                </a:solidFill>
              </a:rPr>
              <a:t>su</a:t>
            </a:r>
            <a:r>
              <a:rPr lang="en-US" b="1" dirty="0" smtClean="0">
                <a:solidFill>
                  <a:srgbClr val="000068"/>
                </a:solidFill>
              </a:rPr>
              <a:t> </a:t>
            </a:r>
            <a:r>
              <a:rPr lang="en-US" b="1" dirty="0" err="1" smtClean="0">
                <a:solidFill>
                  <a:srgbClr val="000068"/>
                </a:solidFill>
              </a:rPr>
              <a:t>territorio</a:t>
            </a:r>
            <a:r>
              <a:rPr lang="en-US" b="1" dirty="0" smtClean="0">
                <a:solidFill>
                  <a:srgbClr val="000068"/>
                </a:solidFill>
              </a:rPr>
              <a:t>. El </a:t>
            </a:r>
            <a:r>
              <a:rPr lang="en-US" b="1" dirty="0" err="1" smtClean="0">
                <a:solidFill>
                  <a:srgbClr val="000068"/>
                </a:solidFill>
              </a:rPr>
              <a:t>llamado</a:t>
            </a:r>
            <a:r>
              <a:rPr lang="en-US" b="1" dirty="0" smtClean="0">
                <a:solidFill>
                  <a:srgbClr val="000068"/>
                </a:solidFill>
              </a:rPr>
              <a:t> ´</a:t>
            </a:r>
            <a:r>
              <a:rPr lang="en-US" b="1" dirty="0" err="1" smtClean="0">
                <a:solidFill>
                  <a:srgbClr val="000068"/>
                </a:solidFill>
              </a:rPr>
              <a:t>baguazo</a:t>
            </a:r>
            <a:r>
              <a:rPr lang="en-US" b="1" dirty="0" smtClean="0">
                <a:solidFill>
                  <a:srgbClr val="000068"/>
                </a:solidFill>
              </a:rPr>
              <a:t>´ ha </a:t>
            </a:r>
            <a:r>
              <a:rPr lang="en-US" b="1" dirty="0" err="1" smtClean="0">
                <a:solidFill>
                  <a:srgbClr val="000068"/>
                </a:solidFill>
              </a:rPr>
              <a:t>marcado</a:t>
            </a:r>
            <a:r>
              <a:rPr lang="en-US" b="1" dirty="0" smtClean="0">
                <a:solidFill>
                  <a:srgbClr val="000068"/>
                </a:solidFill>
              </a:rPr>
              <a:t> un </a:t>
            </a:r>
            <a:r>
              <a:rPr lang="en-US" b="1" dirty="0" err="1" smtClean="0">
                <a:solidFill>
                  <a:srgbClr val="000068"/>
                </a:solidFill>
              </a:rPr>
              <a:t>momento</a:t>
            </a:r>
            <a:r>
              <a:rPr lang="en-US" b="1" dirty="0" smtClean="0">
                <a:solidFill>
                  <a:srgbClr val="000068"/>
                </a:solidFill>
              </a:rPr>
              <a:t> </a:t>
            </a:r>
            <a:r>
              <a:rPr lang="en-US" b="1" dirty="0" err="1" smtClean="0">
                <a:solidFill>
                  <a:srgbClr val="000068"/>
                </a:solidFill>
              </a:rPr>
              <a:t>catalizador</a:t>
            </a:r>
            <a:r>
              <a:rPr lang="en-US" b="1" dirty="0" smtClean="0">
                <a:solidFill>
                  <a:srgbClr val="000068"/>
                </a:solidFill>
              </a:rPr>
              <a:t> </a:t>
            </a:r>
            <a:r>
              <a:rPr lang="en-US" b="1" dirty="0" err="1" smtClean="0">
                <a:solidFill>
                  <a:srgbClr val="000068"/>
                </a:solidFill>
              </a:rPr>
              <a:t>para</a:t>
            </a:r>
            <a:r>
              <a:rPr lang="en-US" b="1" dirty="0" smtClean="0">
                <a:solidFill>
                  <a:srgbClr val="000068"/>
                </a:solidFill>
              </a:rPr>
              <a:t> </a:t>
            </a:r>
            <a:r>
              <a:rPr lang="en-US" b="1" dirty="0" err="1" smtClean="0">
                <a:solidFill>
                  <a:srgbClr val="000068"/>
                </a:solidFill>
              </a:rPr>
              <a:t>que</a:t>
            </a:r>
            <a:r>
              <a:rPr lang="en-US" b="1" dirty="0" smtClean="0">
                <a:solidFill>
                  <a:srgbClr val="000068"/>
                </a:solidFill>
              </a:rPr>
              <a:t> el </a:t>
            </a:r>
            <a:r>
              <a:rPr lang="en-US" b="1" dirty="0" err="1" smtClean="0">
                <a:solidFill>
                  <a:srgbClr val="000068"/>
                </a:solidFill>
              </a:rPr>
              <a:t>estado</a:t>
            </a:r>
            <a:r>
              <a:rPr lang="en-US" b="1" dirty="0" smtClean="0">
                <a:solidFill>
                  <a:srgbClr val="000068"/>
                </a:solidFill>
              </a:rPr>
              <a:t> </a:t>
            </a:r>
            <a:r>
              <a:rPr lang="en-US" b="1" dirty="0" err="1" smtClean="0">
                <a:solidFill>
                  <a:srgbClr val="000068"/>
                </a:solidFill>
              </a:rPr>
              <a:t>preste</a:t>
            </a:r>
            <a:r>
              <a:rPr lang="en-US" b="1" dirty="0" smtClean="0">
                <a:solidFill>
                  <a:srgbClr val="000068"/>
                </a:solidFill>
              </a:rPr>
              <a:t> </a:t>
            </a:r>
            <a:r>
              <a:rPr lang="en-US" b="1" dirty="0" err="1" smtClean="0">
                <a:solidFill>
                  <a:srgbClr val="000068"/>
                </a:solidFill>
              </a:rPr>
              <a:t>más</a:t>
            </a:r>
            <a:r>
              <a:rPr lang="en-US" b="1" dirty="0" smtClean="0">
                <a:solidFill>
                  <a:srgbClr val="000068"/>
                </a:solidFill>
              </a:rPr>
              <a:t> </a:t>
            </a:r>
            <a:r>
              <a:rPr lang="en-US" b="1" dirty="0" err="1" smtClean="0">
                <a:solidFill>
                  <a:srgbClr val="000068"/>
                </a:solidFill>
              </a:rPr>
              <a:t>atención</a:t>
            </a:r>
            <a:r>
              <a:rPr lang="en-US" b="1" dirty="0" smtClean="0">
                <a:solidFill>
                  <a:srgbClr val="000068"/>
                </a:solidFill>
              </a:rPr>
              <a:t> a los </a:t>
            </a:r>
            <a:r>
              <a:rPr lang="en-US" b="1" dirty="0" err="1" smtClean="0">
                <a:solidFill>
                  <a:srgbClr val="000068"/>
                </a:solidFill>
              </a:rPr>
              <a:t>derechos</a:t>
            </a:r>
            <a:r>
              <a:rPr lang="en-US" b="1" dirty="0" smtClean="0">
                <a:solidFill>
                  <a:srgbClr val="000068"/>
                </a:solidFill>
              </a:rPr>
              <a:t> </a:t>
            </a:r>
            <a:r>
              <a:rPr lang="en-US" b="1" dirty="0" err="1" smtClean="0">
                <a:solidFill>
                  <a:srgbClr val="000068"/>
                </a:solidFill>
              </a:rPr>
              <a:t>indígenas</a:t>
            </a:r>
            <a:r>
              <a:rPr lang="en-US" b="1" dirty="0" smtClean="0">
                <a:solidFill>
                  <a:srgbClr val="000068"/>
                </a:solidFill>
              </a:rPr>
              <a:t>.</a:t>
            </a:r>
          </a:p>
          <a:p>
            <a:endParaRPr lang="en-US" dirty="0"/>
          </a:p>
        </p:txBody>
      </p:sp>
      <p:sp>
        <p:nvSpPr>
          <p:cNvPr id="4" name="Slide Number Placeholder 3"/>
          <p:cNvSpPr>
            <a:spLocks noGrp="1"/>
          </p:cNvSpPr>
          <p:nvPr>
            <p:ph type="sldNum" sz="quarter" idx="10"/>
          </p:nvPr>
        </p:nvSpPr>
        <p:spPr/>
        <p:txBody>
          <a:bodyPr/>
          <a:lstStyle/>
          <a:p>
            <a:pPr>
              <a:defRPr/>
            </a:pPr>
            <a:fld id="{6EE231A4-A465-4598-887A-9C1DA012FA38}" type="slidenum">
              <a:rPr lang="en-US" smtClean="0"/>
              <a:pPr>
                <a:defRPr/>
              </a:pPr>
              <a:t>6</a:t>
            </a:fld>
            <a:endParaRPr lang="en-US"/>
          </a:p>
        </p:txBody>
      </p:sp>
    </p:spTree>
    <p:extLst>
      <p:ext uri="{BB962C8B-B14F-4D97-AF65-F5344CB8AC3E}">
        <p14:creationId xmlns:p14="http://schemas.microsoft.com/office/powerpoint/2010/main" val="116442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000090"/>
                </a:solidFill>
              </a:rPr>
              <a:t>Explain that only looking at ´optional shifts´ not ´obligatory´ ones in T&amp;IS terms; give </a:t>
            </a:r>
            <a:r>
              <a:rPr lang="en-US" b="1" dirty="0" err="1" smtClean="0">
                <a:solidFill>
                  <a:srgbClr val="000090"/>
                </a:solidFill>
              </a:rPr>
              <a:t>eg</a:t>
            </a:r>
            <a:r>
              <a:rPr lang="en-US" b="1" dirty="0" smtClean="0">
                <a:solidFill>
                  <a:srgbClr val="000090"/>
                </a:solidFill>
              </a:rPr>
              <a:t>. of an obligatory shift in the </a:t>
            </a:r>
            <a:r>
              <a:rPr lang="en-US" b="1" dirty="0" err="1" smtClean="0">
                <a:solidFill>
                  <a:srgbClr val="000090"/>
                </a:solidFill>
              </a:rPr>
              <a:t>Aymara</a:t>
            </a:r>
            <a:r>
              <a:rPr lang="en-US" b="1" dirty="0" smtClean="0">
                <a:solidFill>
                  <a:srgbClr val="000090"/>
                </a:solidFill>
              </a:rPr>
              <a:t> trans of name of law?</a:t>
            </a:r>
          </a:p>
          <a:p>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11</a:t>
            </a:fld>
            <a:endParaRPr lang="es-PE"/>
          </a:p>
        </p:txBody>
      </p:sp>
    </p:spTree>
    <p:extLst>
      <p:ext uri="{BB962C8B-B14F-4D97-AF65-F5344CB8AC3E}">
        <p14:creationId xmlns:p14="http://schemas.microsoft.com/office/powerpoint/2010/main" val="2469799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Lexical strategies; borrowings where Spanish spelling is retained; check if</a:t>
            </a:r>
            <a:r>
              <a:rPr lang="en-US" baseline="0" dirty="0" smtClean="0"/>
              <a:t> the quotes are used in the translation; this would be part of the strategy; see what </a:t>
            </a:r>
            <a:r>
              <a:rPr lang="en-US" baseline="0" dirty="0" err="1" smtClean="0"/>
              <a:t>Venuti</a:t>
            </a:r>
            <a:r>
              <a:rPr lang="en-US" baseline="0" dirty="0" smtClean="0"/>
              <a:t> says about quotes</a:t>
            </a:r>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13</a:t>
            </a:fld>
            <a:endParaRPr lang="es-PE"/>
          </a:p>
        </p:txBody>
      </p:sp>
    </p:spTree>
    <p:extLst>
      <p:ext uri="{BB962C8B-B14F-4D97-AF65-F5344CB8AC3E}">
        <p14:creationId xmlns:p14="http://schemas.microsoft.com/office/powerpoint/2010/main" val="1145586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Raquel</a:t>
            </a:r>
            <a:r>
              <a:rPr lang="en-US" baseline="0" dirty="0" smtClean="0"/>
              <a:t> – there-s an assumption of comprehensibility</a:t>
            </a:r>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16</a:t>
            </a:fld>
            <a:endParaRPr lang="es-PE"/>
          </a:p>
        </p:txBody>
      </p:sp>
    </p:spTree>
    <p:extLst>
      <p:ext uri="{BB962C8B-B14F-4D97-AF65-F5344CB8AC3E}">
        <p14:creationId xmlns:p14="http://schemas.microsoft.com/office/powerpoint/2010/main" val="111000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Discursive strategies</a:t>
            </a:r>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20</a:t>
            </a:fld>
            <a:endParaRPr lang="es-PE"/>
          </a:p>
        </p:txBody>
      </p:sp>
    </p:spTree>
    <p:extLst>
      <p:ext uri="{BB962C8B-B14F-4D97-AF65-F5344CB8AC3E}">
        <p14:creationId xmlns:p14="http://schemas.microsoft.com/office/powerpoint/2010/main" val="385767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Discursive</a:t>
            </a:r>
            <a:r>
              <a:rPr lang="en-US" baseline="0" dirty="0" smtClean="0"/>
              <a:t> strategies</a:t>
            </a:r>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21</a:t>
            </a:fld>
            <a:endParaRPr lang="es-PE"/>
          </a:p>
        </p:txBody>
      </p:sp>
    </p:spTree>
    <p:extLst>
      <p:ext uri="{BB962C8B-B14F-4D97-AF65-F5344CB8AC3E}">
        <p14:creationId xmlns:p14="http://schemas.microsoft.com/office/powerpoint/2010/main" val="3583430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Ideological strategy</a:t>
            </a:r>
            <a:endParaRPr lang="en-US" dirty="0"/>
          </a:p>
        </p:txBody>
      </p:sp>
      <p:sp>
        <p:nvSpPr>
          <p:cNvPr id="4" name="Slide Number Placeholder 3"/>
          <p:cNvSpPr>
            <a:spLocks noGrp="1"/>
          </p:cNvSpPr>
          <p:nvPr>
            <p:ph type="sldNum" sz="quarter" idx="10"/>
          </p:nvPr>
        </p:nvSpPr>
        <p:spPr/>
        <p:txBody>
          <a:bodyPr/>
          <a:lstStyle/>
          <a:p>
            <a:fld id="{283FB76F-0C9D-4AD8-8484-BF4935C012E3}" type="slidenum">
              <a:rPr lang="es-PE" smtClean="0"/>
              <a:t>24</a:t>
            </a:fld>
            <a:endParaRPr lang="es-PE"/>
          </a:p>
        </p:txBody>
      </p:sp>
    </p:spTree>
    <p:extLst>
      <p:ext uri="{BB962C8B-B14F-4D97-AF65-F5344CB8AC3E}">
        <p14:creationId xmlns:p14="http://schemas.microsoft.com/office/powerpoint/2010/main" val="2619475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3196500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1462850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39930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62398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28983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178834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3474966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3108224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3451587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1596600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857E71B-98D2-4759-BD8E-7440D0187C5B}" type="datetimeFigureOut">
              <a:rPr lang="es-PE" smtClean="0"/>
              <a:t>4/7/16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7D46F0B9-19E9-4637-BD9B-CC47AE280796}" type="slidenum">
              <a:rPr lang="es-PE" smtClean="0"/>
              <a:t>‹#›</a:t>
            </a:fld>
            <a:endParaRPr lang="es-PE"/>
          </a:p>
        </p:txBody>
      </p:sp>
    </p:spTree>
    <p:extLst>
      <p:ext uri="{BB962C8B-B14F-4D97-AF65-F5344CB8AC3E}">
        <p14:creationId xmlns:p14="http://schemas.microsoft.com/office/powerpoint/2010/main" val="24976146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5000"/>
            <a:lum/>
          </a:blip>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57E71B-98D2-4759-BD8E-7440D0187C5B}" type="datetimeFigureOut">
              <a:rPr lang="es-PE" smtClean="0"/>
              <a:t>4/7/16</a:t>
            </a:fld>
            <a:endParaRPr lang="es-P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6F0B9-19E9-4637-BD9B-CC47AE280796}" type="slidenum">
              <a:rPr lang="es-PE" smtClean="0"/>
              <a:t>‹#›</a:t>
            </a:fld>
            <a:endParaRPr lang="es-PE"/>
          </a:p>
        </p:txBody>
      </p:sp>
    </p:spTree>
    <p:extLst>
      <p:ext uri="{BB962C8B-B14F-4D97-AF65-F5344CB8AC3E}">
        <p14:creationId xmlns:p14="http://schemas.microsoft.com/office/powerpoint/2010/main" val="2857254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052736"/>
            <a:ext cx="8884568" cy="2952328"/>
          </a:xfrm>
        </p:spPr>
        <p:txBody>
          <a:bodyPr>
            <a:normAutofit/>
          </a:bodyPr>
          <a:lstStyle/>
          <a:p>
            <a:endParaRPr lang="en-US" b="1" dirty="0" smtClean="0">
              <a:solidFill>
                <a:srgbClr val="000090"/>
              </a:solidFill>
            </a:endParaRPr>
          </a:p>
          <a:p>
            <a:pPr>
              <a:lnSpc>
                <a:spcPct val="115000"/>
              </a:lnSpc>
              <a:spcAft>
                <a:spcPts val="600"/>
              </a:spcAft>
            </a:pPr>
            <a:r>
              <a:rPr lang="en-US" sz="3000" b="1" dirty="0" smtClean="0">
                <a:solidFill>
                  <a:srgbClr val="000090"/>
                </a:solidFill>
                <a:latin typeface="Calibri" panose="020F0502020204030204" pitchFamily="34" charset="0"/>
                <a:ea typeface="MS Mincho"/>
                <a:cs typeface="Times New Roman"/>
              </a:rPr>
              <a:t>SLAS </a:t>
            </a:r>
            <a:r>
              <a:rPr lang="en-US" sz="3000" b="1" dirty="0">
                <a:solidFill>
                  <a:srgbClr val="000090"/>
                </a:solidFill>
                <a:latin typeface="Calibri" panose="020F0502020204030204" pitchFamily="34" charset="0"/>
                <a:ea typeface="MS Mincho"/>
                <a:cs typeface="Times New Roman"/>
              </a:rPr>
              <a:t>2016 Annual Conference </a:t>
            </a:r>
            <a:r>
              <a:rPr lang="en-US" sz="3000" b="1" dirty="0" smtClean="0">
                <a:solidFill>
                  <a:srgbClr val="000090"/>
                </a:solidFill>
                <a:latin typeface="Calibri" panose="020F0502020204030204" pitchFamily="34" charset="0"/>
                <a:ea typeface="MS Mincho"/>
                <a:cs typeface="Times New Roman"/>
              </a:rPr>
              <a:t>– University of Liverpool 7-8 April 2016</a:t>
            </a:r>
            <a:endParaRPr lang="en-US" sz="3000" b="1" dirty="0">
              <a:solidFill>
                <a:srgbClr val="000090"/>
              </a:solidFill>
              <a:latin typeface="Calibri" panose="020F0502020204030204" pitchFamily="34" charset="0"/>
              <a:ea typeface="MS Mincho"/>
              <a:cs typeface="Times New Roman"/>
            </a:endParaRPr>
          </a:p>
          <a:p>
            <a:pPr>
              <a:lnSpc>
                <a:spcPct val="115000"/>
              </a:lnSpc>
              <a:spcAft>
                <a:spcPts val="600"/>
              </a:spcAft>
            </a:pPr>
            <a:r>
              <a:rPr lang="en-US" sz="2400" b="1" dirty="0" smtClean="0">
                <a:solidFill>
                  <a:srgbClr val="000090"/>
                </a:solidFill>
                <a:latin typeface="Calibri" panose="020F0502020204030204" pitchFamily="34" charset="0"/>
                <a:ea typeface="MS Mincho"/>
                <a:cs typeface="Times New Roman"/>
              </a:rPr>
              <a:t>Panel S9: </a:t>
            </a:r>
            <a:r>
              <a:rPr lang="en-US" sz="2400" b="1" dirty="0">
                <a:solidFill>
                  <a:srgbClr val="000090"/>
                </a:solidFill>
                <a:latin typeface="Calibri" panose="020F0502020204030204" pitchFamily="34" charset="0"/>
                <a:ea typeface="MS Mincho"/>
                <a:cs typeface="Times New Roman"/>
              </a:rPr>
              <a:t>“Bridging languages, knowledge systems, and identities in contemporary Latin America”</a:t>
            </a:r>
          </a:p>
          <a:p>
            <a:pPr>
              <a:lnSpc>
                <a:spcPct val="115000"/>
              </a:lnSpc>
              <a:spcAft>
                <a:spcPts val="600"/>
              </a:spcAft>
            </a:pPr>
            <a:endParaRPr lang="es-ES_tradnl" sz="4000" b="1" dirty="0" smtClean="0">
              <a:solidFill>
                <a:srgbClr val="000090"/>
              </a:solidFill>
              <a:effectLst/>
              <a:latin typeface="Calibri" panose="020F0502020204030204" pitchFamily="34" charset="0"/>
              <a:ea typeface="MS Mincho"/>
              <a:cs typeface="Times New Roman"/>
            </a:endParaRPr>
          </a:p>
          <a:p>
            <a:endParaRPr lang="en-US" sz="3600" b="1" dirty="0" smtClean="0">
              <a:ln w="17780" cmpd="sng">
                <a:solidFill>
                  <a:srgbClr val="FFFFFF"/>
                </a:solidFill>
                <a:prstDash val="solid"/>
                <a:miter lim="800000"/>
              </a:ln>
              <a:solidFill>
                <a:srgbClr val="000068"/>
              </a:solidFill>
              <a:effectLst/>
            </a:endParaRPr>
          </a:p>
        </p:txBody>
      </p:sp>
      <p:sp>
        <p:nvSpPr>
          <p:cNvPr id="4" name="Subtitle 2"/>
          <p:cNvSpPr txBox="1">
            <a:spLocks/>
          </p:cNvSpPr>
          <p:nvPr/>
        </p:nvSpPr>
        <p:spPr>
          <a:xfrm>
            <a:off x="395536" y="3933056"/>
            <a:ext cx="8496944" cy="2376264"/>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s-ES_tradnl" sz="2400" b="1" i="1" dirty="0" smtClean="0">
                <a:solidFill>
                  <a:srgbClr val="000090"/>
                </a:solidFill>
                <a:latin typeface="Calibri" panose="020F0502020204030204" pitchFamily="34" charset="0"/>
                <a:ea typeface="MS Mincho"/>
                <a:cs typeface="Times New Roman"/>
              </a:rPr>
              <a:t>“</a:t>
            </a:r>
            <a:r>
              <a:rPr lang="es-ES_tradnl" sz="2400" b="1" i="1" dirty="0" err="1" smtClean="0">
                <a:solidFill>
                  <a:srgbClr val="000090"/>
                </a:solidFill>
                <a:latin typeface="Calibri" panose="020F0502020204030204" pitchFamily="34" charset="0"/>
                <a:ea typeface="MS Mincho"/>
                <a:cs typeface="Times New Roman"/>
              </a:rPr>
              <a:t>Multilingual</a:t>
            </a:r>
            <a:r>
              <a:rPr lang="es-ES_tradnl" sz="2400" b="1" i="1" dirty="0" smtClean="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mediations</a:t>
            </a:r>
            <a:r>
              <a:rPr lang="es-ES_tradnl" sz="2400" b="1" i="1" dirty="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indigenous</a:t>
            </a:r>
            <a:r>
              <a:rPr lang="es-ES_tradnl" sz="2400" b="1" i="1" dirty="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rights</a:t>
            </a:r>
            <a:r>
              <a:rPr lang="es-ES_tradnl" sz="2400" b="1" i="1" dirty="0">
                <a:solidFill>
                  <a:srgbClr val="000090"/>
                </a:solidFill>
                <a:latin typeface="Calibri" panose="020F0502020204030204" pitchFamily="34" charset="0"/>
                <a:ea typeface="MS Mincho"/>
                <a:cs typeface="Times New Roman"/>
              </a:rPr>
              <a:t> and </a:t>
            </a:r>
            <a:r>
              <a:rPr lang="es-ES_tradnl" sz="2400" b="1" i="1" dirty="0" err="1">
                <a:solidFill>
                  <a:srgbClr val="000090"/>
                </a:solidFill>
                <a:latin typeface="Calibri" panose="020F0502020204030204" pitchFamily="34" charset="0"/>
                <a:ea typeface="MS Mincho"/>
                <a:cs typeface="Times New Roman"/>
              </a:rPr>
              <a:t>translating</a:t>
            </a:r>
            <a:r>
              <a:rPr lang="es-ES_tradnl" sz="2400" b="1" i="1" dirty="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the</a:t>
            </a:r>
            <a:r>
              <a:rPr lang="es-ES_tradnl" sz="2400" b="1" i="1" dirty="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law</a:t>
            </a:r>
            <a:r>
              <a:rPr lang="es-ES_tradnl" sz="2400" b="1" i="1" dirty="0">
                <a:solidFill>
                  <a:srgbClr val="000090"/>
                </a:solidFill>
                <a:latin typeface="Calibri" panose="020F0502020204030204" pitchFamily="34" charset="0"/>
                <a:ea typeface="MS Mincho"/>
                <a:cs typeface="Times New Roman"/>
              </a:rPr>
              <a:t> in </a:t>
            </a:r>
            <a:r>
              <a:rPr lang="es-ES_tradnl" sz="2400" b="1" i="1" dirty="0" err="1">
                <a:solidFill>
                  <a:srgbClr val="000090"/>
                </a:solidFill>
                <a:latin typeface="Calibri" panose="020F0502020204030204" pitchFamily="34" charset="0"/>
                <a:ea typeface="MS Mincho"/>
                <a:cs typeface="Times New Roman"/>
              </a:rPr>
              <a:t>twenty-first</a:t>
            </a:r>
            <a:r>
              <a:rPr lang="es-ES_tradnl" sz="2400" b="1" i="1" dirty="0">
                <a:solidFill>
                  <a:srgbClr val="000090"/>
                </a:solidFill>
                <a:latin typeface="Calibri" panose="020F0502020204030204" pitchFamily="34" charset="0"/>
                <a:ea typeface="MS Mincho"/>
                <a:cs typeface="Times New Roman"/>
              </a:rPr>
              <a:t> </a:t>
            </a:r>
            <a:r>
              <a:rPr lang="es-ES_tradnl" sz="2400" b="1" i="1" dirty="0" err="1">
                <a:solidFill>
                  <a:srgbClr val="000090"/>
                </a:solidFill>
                <a:latin typeface="Calibri" panose="020F0502020204030204" pitchFamily="34" charset="0"/>
                <a:ea typeface="MS Mincho"/>
                <a:cs typeface="Times New Roman"/>
              </a:rPr>
              <a:t>century</a:t>
            </a:r>
            <a:r>
              <a:rPr lang="es-ES_tradnl" sz="2400" b="1" i="1" dirty="0">
                <a:solidFill>
                  <a:srgbClr val="000090"/>
                </a:solidFill>
                <a:latin typeface="Calibri" panose="020F0502020204030204" pitchFamily="34" charset="0"/>
                <a:ea typeface="MS Mincho"/>
                <a:cs typeface="Times New Roman"/>
              </a:rPr>
              <a:t> </a:t>
            </a:r>
            <a:r>
              <a:rPr lang="es-ES_tradnl" sz="2400" b="1" i="1" dirty="0" err="1" smtClean="0">
                <a:solidFill>
                  <a:srgbClr val="000090"/>
                </a:solidFill>
                <a:latin typeface="Calibri" panose="020F0502020204030204" pitchFamily="34" charset="0"/>
                <a:ea typeface="MS Mincho"/>
                <a:cs typeface="Times New Roman"/>
              </a:rPr>
              <a:t>Peru</a:t>
            </a:r>
            <a:r>
              <a:rPr lang="es-ES_tradnl" sz="2400" b="1" i="1" dirty="0" smtClean="0">
                <a:solidFill>
                  <a:srgbClr val="000090"/>
                </a:solidFill>
                <a:latin typeface="Calibri" panose="020F0502020204030204" pitchFamily="34" charset="0"/>
                <a:ea typeface="MS Mincho"/>
                <a:cs typeface="Times New Roman"/>
              </a:rPr>
              <a:t>”</a:t>
            </a:r>
          </a:p>
          <a:p>
            <a:endParaRPr lang="es-ES_tradnl" sz="2400" b="1" i="1" dirty="0">
              <a:solidFill>
                <a:srgbClr val="000090"/>
              </a:solidFill>
              <a:latin typeface="Calibri" panose="020F0502020204030204" pitchFamily="34" charset="0"/>
              <a:ea typeface="MS Mincho"/>
              <a:cs typeface="Times New Roman"/>
            </a:endParaRPr>
          </a:p>
          <a:p>
            <a:r>
              <a:rPr lang="en-US" sz="1800" b="1" dirty="0" smtClean="0">
                <a:solidFill>
                  <a:srgbClr val="000090"/>
                </a:solidFill>
              </a:rPr>
              <a:t>Rosaleen Howard, Newcastle University</a:t>
            </a:r>
          </a:p>
          <a:p>
            <a:r>
              <a:rPr lang="en-US" sz="1800" b="1" dirty="0" smtClean="0">
                <a:solidFill>
                  <a:srgbClr val="000090"/>
                </a:solidFill>
              </a:rPr>
              <a:t>Luis Andrade, PUCP</a:t>
            </a:r>
          </a:p>
          <a:p>
            <a:r>
              <a:rPr lang="en-US" sz="1800" b="1" dirty="0" smtClean="0">
                <a:solidFill>
                  <a:srgbClr val="000090"/>
                </a:solidFill>
              </a:rPr>
              <a:t>Raquel de Pedro, Heriot-Watt University</a:t>
            </a:r>
          </a:p>
          <a:p>
            <a:endParaRPr lang="en-US" sz="2400" b="1" dirty="0" smtClean="0">
              <a:solidFill>
                <a:srgbClr val="000090"/>
              </a:solidFill>
            </a:endParaRPr>
          </a:p>
          <a:p>
            <a:endParaRPr lang="en-US" sz="2400" b="1" dirty="0" smtClean="0">
              <a:solidFill>
                <a:srgbClr val="002060"/>
              </a:solidFill>
            </a:endParaRPr>
          </a:p>
        </p:txBody>
      </p:sp>
      <p:pic>
        <p:nvPicPr>
          <p:cNvPr id="5" name="Picture 4" descr="banner version 2016-02-08 14.12.35 - 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84"/>
            <a:ext cx="9144000" cy="1586204"/>
          </a:xfrm>
          <a:prstGeom prst="rect">
            <a:avLst/>
          </a:prstGeom>
        </p:spPr>
      </p:pic>
      <p:sp>
        <p:nvSpPr>
          <p:cNvPr id="6" name="TextBox 5"/>
          <p:cNvSpPr txBox="1"/>
          <p:nvPr/>
        </p:nvSpPr>
        <p:spPr>
          <a:xfrm>
            <a:off x="385875" y="548680"/>
            <a:ext cx="9442709" cy="523220"/>
          </a:xfrm>
          <a:prstGeom prst="rect">
            <a:avLst/>
          </a:prstGeom>
          <a:noFill/>
        </p:spPr>
        <p:txBody>
          <a:bodyPr wrap="none" rtlCol="0">
            <a:spAutoFit/>
          </a:bodyPr>
          <a:lstStyle/>
          <a:p>
            <a:r>
              <a:rPr lang="en-US" sz="2800" b="1" dirty="0" err="1">
                <a:solidFill>
                  <a:schemeClr val="bg1"/>
                </a:solidFill>
              </a:rPr>
              <a:t>Traduciendo</a:t>
            </a:r>
            <a:r>
              <a:rPr lang="en-US" sz="2800" b="1" dirty="0">
                <a:solidFill>
                  <a:schemeClr val="bg1"/>
                </a:solidFill>
              </a:rPr>
              <a:t> </a:t>
            </a:r>
            <a:r>
              <a:rPr lang="en-US" sz="2800" b="1" dirty="0" err="1" smtClean="0">
                <a:solidFill>
                  <a:schemeClr val="bg1"/>
                </a:solidFill>
              </a:rPr>
              <a:t>Culturas</a:t>
            </a:r>
            <a:r>
              <a:rPr lang="en-US" sz="2800" b="1" dirty="0" smtClean="0">
                <a:solidFill>
                  <a:schemeClr val="bg1"/>
                </a:solidFill>
              </a:rPr>
              <a:t> </a:t>
            </a:r>
            <a:r>
              <a:rPr lang="en-US" sz="2800" b="1" dirty="0" err="1" smtClean="0">
                <a:solidFill>
                  <a:schemeClr val="bg1"/>
                </a:solidFill>
              </a:rPr>
              <a:t>Perú</a:t>
            </a:r>
            <a:r>
              <a:rPr lang="en-US" sz="2800" b="1" dirty="0" smtClean="0">
                <a:solidFill>
                  <a:schemeClr val="bg1"/>
                </a:solidFill>
              </a:rPr>
              <a:t> / Translating Cultures Peru</a:t>
            </a:r>
            <a:endParaRPr lang="en-US" sz="2800" dirty="0">
              <a:solidFill>
                <a:schemeClr val="bg1"/>
              </a:solidFill>
            </a:endParaRPr>
          </a:p>
        </p:txBody>
      </p:sp>
    </p:spTree>
    <p:extLst>
      <p:ext uri="{BB962C8B-B14F-4D97-AF65-F5344CB8AC3E}">
        <p14:creationId xmlns:p14="http://schemas.microsoft.com/office/powerpoint/2010/main" val="38981361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361459"/>
          </a:xfrm>
        </p:spPr>
        <p:txBody>
          <a:bodyPr>
            <a:normAutofit fontScale="92500" lnSpcReduction="20000"/>
          </a:bodyPr>
          <a:lstStyle/>
          <a:p>
            <a:pPr marL="0" indent="0">
              <a:buNone/>
            </a:pPr>
            <a:r>
              <a:rPr lang="es-ES_tradnl" b="1" dirty="0">
                <a:solidFill>
                  <a:srgbClr val="000090"/>
                </a:solidFill>
              </a:rPr>
              <a:t>´A mí me da risa, todo el enredo que te propone, y el castellano se presta para decir tantas cosas, tantas ideas en un mismo párrafo, y te podrás dar cuenta si en el mismo castellano es poco entendible, será mucho más complicado llevarlo a una lengua originaria porque mucha gente no tiene pues estos términos, cómo decir ´portales´, ´páginas web´, cómo decir, no sé, ´progresivamente´, ´mecanismos´, ´idóneo´, o sea ¿qué es ´lo idóneo´?, habría que buscar todos esos términos para entenderlo mejor, y la naturaleza misma de ser ley hace que no sea tan fácil traducirlo.´ </a:t>
            </a:r>
            <a:r>
              <a:rPr lang="es-PE" b="1" dirty="0" smtClean="0">
                <a:solidFill>
                  <a:srgbClr val="000090"/>
                </a:solidFill>
              </a:rPr>
              <a:t>(</a:t>
            </a:r>
            <a:r>
              <a:rPr lang="es-ES" b="1" i="1" dirty="0">
                <a:solidFill>
                  <a:srgbClr val="000090"/>
                </a:solidFill>
              </a:rPr>
              <a:t>Ancash Quechua TAP 02 pp. 2-3 10:00</a:t>
            </a:r>
            <a:r>
              <a:rPr lang="es-ES" b="1" dirty="0">
                <a:solidFill>
                  <a:srgbClr val="000090"/>
                </a:solidFill>
              </a:rPr>
              <a:t>)</a:t>
            </a:r>
            <a:endParaRPr lang="en-US" b="1" dirty="0">
              <a:solidFill>
                <a:srgbClr val="000090"/>
              </a:solidFill>
            </a:endParaRPr>
          </a:p>
          <a:p>
            <a:pPr marL="0" indent="0">
              <a:buNone/>
            </a:pPr>
            <a:endParaRPr lang="en-US" dirty="0"/>
          </a:p>
        </p:txBody>
      </p:sp>
      <p:sp>
        <p:nvSpPr>
          <p:cNvPr id="4" name="Title 1"/>
          <p:cNvSpPr>
            <a:spLocks noGrp="1"/>
          </p:cNvSpPr>
          <p:nvPr>
            <p:ph type="title"/>
          </p:nvPr>
        </p:nvSpPr>
        <p:spPr>
          <a:xfrm>
            <a:off x="457200" y="490662"/>
            <a:ext cx="8229600" cy="706090"/>
          </a:xfrm>
        </p:spPr>
        <p:txBody>
          <a:bodyPr>
            <a:normAutofit fontScale="90000"/>
          </a:bodyPr>
          <a:lstStyle/>
          <a:p>
            <a:r>
              <a:rPr lang="en-US" b="1" dirty="0">
                <a:solidFill>
                  <a:srgbClr val="000090"/>
                </a:solidFill>
              </a:rPr>
              <a:t>The nature of the task</a:t>
            </a:r>
            <a:br>
              <a:rPr lang="en-US" b="1" dirty="0">
                <a:solidFill>
                  <a:srgbClr val="000090"/>
                </a:solidFill>
              </a:rPr>
            </a:br>
            <a:endParaRPr lang="en-US" dirty="0"/>
          </a:p>
        </p:txBody>
      </p:sp>
    </p:spTree>
    <p:extLst>
      <p:ext uri="{BB962C8B-B14F-4D97-AF65-F5344CB8AC3E}">
        <p14:creationId xmlns:p14="http://schemas.microsoft.com/office/powerpoint/2010/main" val="27469326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43000"/>
          </a:xfrm>
        </p:spPr>
        <p:txBody>
          <a:bodyPr>
            <a:normAutofit/>
          </a:bodyPr>
          <a:lstStyle/>
          <a:p>
            <a:r>
              <a:rPr lang="en-US" sz="4000" b="1" dirty="0" smtClean="0">
                <a:solidFill>
                  <a:srgbClr val="000090"/>
                </a:solidFill>
              </a:rPr>
              <a:t>Analysis</a:t>
            </a:r>
            <a:endParaRPr lang="en-US" sz="4000" b="1" dirty="0">
              <a:solidFill>
                <a:srgbClr val="000090"/>
              </a:solidFill>
            </a:endParaRPr>
          </a:p>
        </p:txBody>
      </p:sp>
      <p:sp>
        <p:nvSpPr>
          <p:cNvPr id="3" name="Content Placeholder 2"/>
          <p:cNvSpPr>
            <a:spLocks noGrp="1"/>
          </p:cNvSpPr>
          <p:nvPr>
            <p:ph idx="1"/>
          </p:nvPr>
        </p:nvSpPr>
        <p:spPr>
          <a:xfrm>
            <a:off x="467544" y="1556792"/>
            <a:ext cx="8363272" cy="4781128"/>
          </a:xfrm>
        </p:spPr>
        <p:txBody>
          <a:bodyPr>
            <a:normAutofit/>
          </a:bodyPr>
          <a:lstStyle/>
          <a:p>
            <a:r>
              <a:rPr lang="en-US" b="1" dirty="0" smtClean="0">
                <a:solidFill>
                  <a:srgbClr val="000090"/>
                </a:solidFill>
              </a:rPr>
              <a:t>Translation strategies </a:t>
            </a:r>
          </a:p>
          <a:p>
            <a:pPr lvl="1"/>
            <a:r>
              <a:rPr lang="en-US" b="1" dirty="0" smtClean="0">
                <a:solidFill>
                  <a:srgbClr val="000090"/>
                </a:solidFill>
              </a:rPr>
              <a:t>Lexical </a:t>
            </a:r>
            <a:r>
              <a:rPr lang="en-US" b="1" dirty="0">
                <a:solidFill>
                  <a:srgbClr val="000090"/>
                </a:solidFill>
              </a:rPr>
              <a:t>strategies</a:t>
            </a:r>
          </a:p>
          <a:p>
            <a:pPr lvl="1"/>
            <a:r>
              <a:rPr lang="en-US" b="1" dirty="0" smtClean="0">
                <a:solidFill>
                  <a:srgbClr val="000090"/>
                </a:solidFill>
              </a:rPr>
              <a:t>Discursive strategies </a:t>
            </a:r>
          </a:p>
          <a:p>
            <a:pPr lvl="1"/>
            <a:r>
              <a:rPr lang="en-US" b="1" dirty="0" smtClean="0">
                <a:solidFill>
                  <a:srgbClr val="000090"/>
                </a:solidFill>
              </a:rPr>
              <a:t>Strategies related to language variation</a:t>
            </a:r>
          </a:p>
          <a:p>
            <a:pPr lvl="1"/>
            <a:endParaRPr lang="en-US" b="1" dirty="0" smtClean="0">
              <a:solidFill>
                <a:srgbClr val="000090"/>
              </a:solidFill>
            </a:endParaRPr>
          </a:p>
          <a:p>
            <a:r>
              <a:rPr lang="en-US" b="1" dirty="0" smtClean="0">
                <a:solidFill>
                  <a:srgbClr val="000090"/>
                </a:solidFill>
              </a:rPr>
              <a:t>Subjective aspects</a:t>
            </a:r>
          </a:p>
        </p:txBody>
      </p:sp>
    </p:spTree>
    <p:extLst>
      <p:ext uri="{BB962C8B-B14F-4D97-AF65-F5344CB8AC3E}">
        <p14:creationId xmlns:p14="http://schemas.microsoft.com/office/powerpoint/2010/main" val="284966230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Lexical strategies</a:t>
            </a:r>
            <a:endParaRPr lang="en-US" b="1" dirty="0">
              <a:solidFill>
                <a:srgbClr val="000090"/>
              </a:solidFill>
            </a:endParaRPr>
          </a:p>
        </p:txBody>
      </p:sp>
      <p:sp>
        <p:nvSpPr>
          <p:cNvPr id="3" name="Content Placeholder 2"/>
          <p:cNvSpPr>
            <a:spLocks noGrp="1"/>
          </p:cNvSpPr>
          <p:nvPr>
            <p:ph idx="1"/>
          </p:nvPr>
        </p:nvSpPr>
        <p:spPr/>
        <p:txBody>
          <a:bodyPr/>
          <a:lstStyle/>
          <a:p>
            <a:r>
              <a:rPr lang="en-US" b="1" dirty="0" smtClean="0">
                <a:solidFill>
                  <a:srgbClr val="000090"/>
                </a:solidFill>
              </a:rPr>
              <a:t>Use </a:t>
            </a:r>
            <a:r>
              <a:rPr lang="en-US" b="1" dirty="0">
                <a:solidFill>
                  <a:srgbClr val="000090"/>
                </a:solidFill>
              </a:rPr>
              <a:t>of lexical borrowings</a:t>
            </a:r>
          </a:p>
          <a:p>
            <a:pPr lvl="1"/>
            <a:r>
              <a:rPr lang="en-US" b="1" dirty="0">
                <a:solidFill>
                  <a:srgbClr val="000090"/>
                </a:solidFill>
              </a:rPr>
              <a:t>Spanish orthography</a:t>
            </a:r>
          </a:p>
          <a:p>
            <a:pPr lvl="1"/>
            <a:r>
              <a:rPr lang="en-US" b="1" dirty="0" err="1" smtClean="0">
                <a:solidFill>
                  <a:srgbClr val="000090"/>
                </a:solidFill>
              </a:rPr>
              <a:t>Nativized</a:t>
            </a:r>
            <a:r>
              <a:rPr lang="en-US" b="1" dirty="0" smtClean="0">
                <a:solidFill>
                  <a:srgbClr val="000090"/>
                </a:solidFill>
              </a:rPr>
              <a:t> </a:t>
            </a:r>
            <a:r>
              <a:rPr lang="en-US" b="1" dirty="0">
                <a:solidFill>
                  <a:srgbClr val="000090"/>
                </a:solidFill>
              </a:rPr>
              <a:t>orthography (´</a:t>
            </a:r>
            <a:r>
              <a:rPr lang="en-US" b="1" dirty="0" err="1">
                <a:solidFill>
                  <a:srgbClr val="000090"/>
                </a:solidFill>
              </a:rPr>
              <a:t>refonologización</a:t>
            </a:r>
            <a:r>
              <a:rPr lang="en-US" b="1" dirty="0">
                <a:solidFill>
                  <a:srgbClr val="000090"/>
                </a:solidFill>
              </a:rPr>
              <a:t>´)</a:t>
            </a:r>
          </a:p>
          <a:p>
            <a:r>
              <a:rPr lang="en-US" b="1" dirty="0" smtClean="0">
                <a:solidFill>
                  <a:srgbClr val="000090"/>
                </a:solidFill>
              </a:rPr>
              <a:t>Coining </a:t>
            </a:r>
            <a:r>
              <a:rPr lang="en-US" b="1" dirty="0">
                <a:solidFill>
                  <a:srgbClr val="000090"/>
                </a:solidFill>
              </a:rPr>
              <a:t>of neologisms</a:t>
            </a:r>
          </a:p>
          <a:p>
            <a:r>
              <a:rPr lang="en-US" b="1" dirty="0">
                <a:solidFill>
                  <a:srgbClr val="000090"/>
                </a:solidFill>
              </a:rPr>
              <a:t>Recourse to archaic vocabulary</a:t>
            </a:r>
          </a:p>
          <a:p>
            <a:endParaRPr lang="en-US" b="1" dirty="0">
              <a:solidFill>
                <a:srgbClr val="000090"/>
              </a:solidFill>
            </a:endParaRPr>
          </a:p>
          <a:p>
            <a:endParaRPr lang="en-US" dirty="0"/>
          </a:p>
        </p:txBody>
      </p:sp>
    </p:spTree>
    <p:extLst>
      <p:ext uri="{BB962C8B-B14F-4D97-AF65-F5344CB8AC3E}">
        <p14:creationId xmlns:p14="http://schemas.microsoft.com/office/powerpoint/2010/main" val="133502001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0090"/>
                </a:solidFill>
              </a:rPr>
              <a:t>Lexical borrowings – Spanish orthography</a:t>
            </a:r>
            <a:endParaRPr lang="en-US" sz="3600" dirty="0"/>
          </a:p>
        </p:txBody>
      </p:sp>
      <p:sp>
        <p:nvSpPr>
          <p:cNvPr id="3" name="Content Placeholder 2"/>
          <p:cNvSpPr>
            <a:spLocks noGrp="1"/>
          </p:cNvSpPr>
          <p:nvPr>
            <p:ph idx="1"/>
          </p:nvPr>
        </p:nvSpPr>
        <p:spPr>
          <a:xfrm>
            <a:off x="251520" y="1600200"/>
            <a:ext cx="8892480" cy="4525963"/>
          </a:xfrm>
        </p:spPr>
        <p:txBody>
          <a:bodyPr>
            <a:normAutofit/>
          </a:bodyPr>
          <a:lstStyle/>
          <a:p>
            <a:pPr marL="0" indent="0">
              <a:buNone/>
            </a:pPr>
            <a:r>
              <a:rPr lang="es-ES_tradnl" b="1" dirty="0" err="1" smtClean="0">
                <a:solidFill>
                  <a:srgbClr val="000090"/>
                </a:solidFill>
              </a:rPr>
              <a:t>Names</a:t>
            </a:r>
            <a:r>
              <a:rPr lang="es-ES_tradnl" b="1" dirty="0" smtClean="0">
                <a:solidFill>
                  <a:srgbClr val="000090"/>
                </a:solidFill>
              </a:rPr>
              <a:t> of </a:t>
            </a:r>
            <a:r>
              <a:rPr lang="es-ES_tradnl" b="1" dirty="0" err="1" smtClean="0">
                <a:solidFill>
                  <a:srgbClr val="000090"/>
                </a:solidFill>
              </a:rPr>
              <a:t>institutions</a:t>
            </a:r>
            <a:r>
              <a:rPr lang="es-ES_tradnl" b="1" dirty="0" smtClean="0">
                <a:solidFill>
                  <a:srgbClr val="000090"/>
                </a:solidFill>
              </a:rPr>
              <a:t> and legal </a:t>
            </a:r>
            <a:r>
              <a:rPr lang="es-ES_tradnl" b="1" dirty="0" err="1" smtClean="0">
                <a:solidFill>
                  <a:srgbClr val="000090"/>
                </a:solidFill>
              </a:rPr>
              <a:t>documents</a:t>
            </a:r>
            <a:r>
              <a:rPr lang="es-ES_tradnl" b="1" dirty="0" smtClean="0">
                <a:solidFill>
                  <a:srgbClr val="000090"/>
                </a:solidFill>
              </a:rPr>
              <a:t> </a:t>
            </a:r>
            <a:r>
              <a:rPr lang="es-ES_tradnl" b="1" dirty="0" err="1" smtClean="0">
                <a:solidFill>
                  <a:srgbClr val="000090"/>
                </a:solidFill>
              </a:rPr>
              <a:t>belonging</a:t>
            </a:r>
            <a:r>
              <a:rPr lang="es-ES_tradnl" b="1" dirty="0" smtClean="0">
                <a:solidFill>
                  <a:srgbClr val="000090"/>
                </a:solidFill>
              </a:rPr>
              <a:t> </a:t>
            </a:r>
            <a:r>
              <a:rPr lang="es-ES_tradnl" b="1" dirty="0" err="1" smtClean="0">
                <a:solidFill>
                  <a:srgbClr val="000090"/>
                </a:solidFill>
              </a:rPr>
              <a:t>to</a:t>
            </a:r>
            <a:r>
              <a:rPr lang="es-ES_tradnl" b="1" dirty="0" smtClean="0">
                <a:solidFill>
                  <a:srgbClr val="000090"/>
                </a:solidFill>
              </a:rPr>
              <a:t> </a:t>
            </a:r>
            <a:r>
              <a:rPr lang="es-ES_tradnl" b="1" dirty="0" err="1" smtClean="0">
                <a:solidFill>
                  <a:srgbClr val="000090"/>
                </a:solidFill>
              </a:rPr>
              <a:t>the</a:t>
            </a:r>
            <a:r>
              <a:rPr lang="es-ES_tradnl" b="1" dirty="0" smtClean="0">
                <a:solidFill>
                  <a:srgbClr val="000090"/>
                </a:solidFill>
              </a:rPr>
              <a:t> </a:t>
            </a:r>
            <a:r>
              <a:rPr lang="es-ES_tradnl" b="1" dirty="0" err="1" smtClean="0">
                <a:solidFill>
                  <a:srgbClr val="000090"/>
                </a:solidFill>
              </a:rPr>
              <a:t>administrative</a:t>
            </a:r>
            <a:r>
              <a:rPr lang="es-ES_tradnl" b="1" dirty="0" smtClean="0">
                <a:solidFill>
                  <a:srgbClr val="000090"/>
                </a:solidFill>
              </a:rPr>
              <a:t> </a:t>
            </a:r>
            <a:r>
              <a:rPr lang="es-ES_tradnl" b="1" dirty="0" err="1" smtClean="0">
                <a:solidFill>
                  <a:srgbClr val="000090"/>
                </a:solidFill>
              </a:rPr>
              <a:t>system</a:t>
            </a:r>
            <a:r>
              <a:rPr lang="es-ES_tradnl" b="1" dirty="0" smtClean="0">
                <a:solidFill>
                  <a:srgbClr val="000090"/>
                </a:solidFill>
              </a:rPr>
              <a:t> </a:t>
            </a:r>
            <a:r>
              <a:rPr lang="es-ES_tradnl" b="1" dirty="0" err="1" smtClean="0">
                <a:solidFill>
                  <a:srgbClr val="000090"/>
                </a:solidFill>
              </a:rPr>
              <a:t>that</a:t>
            </a:r>
            <a:r>
              <a:rPr lang="es-ES_tradnl" b="1" dirty="0" smtClean="0">
                <a:solidFill>
                  <a:srgbClr val="000090"/>
                </a:solidFill>
              </a:rPr>
              <a:t> </a:t>
            </a:r>
            <a:r>
              <a:rPr lang="es-ES_tradnl" b="1" dirty="0" err="1" smtClean="0">
                <a:solidFill>
                  <a:srgbClr val="000090"/>
                </a:solidFill>
              </a:rPr>
              <a:t>underpins</a:t>
            </a:r>
            <a:r>
              <a:rPr lang="es-ES_tradnl" b="1" dirty="0" smtClean="0">
                <a:solidFill>
                  <a:srgbClr val="000090"/>
                </a:solidFill>
              </a:rPr>
              <a:t> </a:t>
            </a:r>
            <a:r>
              <a:rPr lang="es-ES_tradnl" b="1" dirty="0" err="1" smtClean="0">
                <a:solidFill>
                  <a:srgbClr val="000090"/>
                </a:solidFill>
              </a:rPr>
              <a:t>the</a:t>
            </a:r>
            <a:r>
              <a:rPr lang="es-ES_tradnl" b="1" dirty="0" smtClean="0">
                <a:solidFill>
                  <a:srgbClr val="000090"/>
                </a:solidFill>
              </a:rPr>
              <a:t> </a:t>
            </a:r>
            <a:r>
              <a:rPr lang="es-ES_tradnl" b="1" dirty="0" err="1" smtClean="0">
                <a:solidFill>
                  <a:srgbClr val="000090"/>
                </a:solidFill>
              </a:rPr>
              <a:t>Languages</a:t>
            </a:r>
            <a:r>
              <a:rPr lang="es-ES_tradnl" b="1" dirty="0" smtClean="0">
                <a:solidFill>
                  <a:srgbClr val="000090"/>
                </a:solidFill>
              </a:rPr>
              <a:t> </a:t>
            </a:r>
            <a:r>
              <a:rPr lang="es-ES_tradnl" b="1" dirty="0" err="1" smtClean="0">
                <a:solidFill>
                  <a:srgbClr val="000090"/>
                </a:solidFill>
              </a:rPr>
              <a:t>Act</a:t>
            </a:r>
            <a:endParaRPr lang="es-ES_tradnl" b="1" dirty="0" smtClean="0">
              <a:solidFill>
                <a:srgbClr val="000090"/>
              </a:solidFill>
            </a:endParaRPr>
          </a:p>
          <a:p>
            <a:pPr marL="0" indent="0">
              <a:buNone/>
            </a:pPr>
            <a:r>
              <a:rPr lang="es-ES_tradnl" b="1" dirty="0" err="1" smtClean="0">
                <a:solidFill>
                  <a:srgbClr val="000090"/>
                </a:solidFill>
              </a:rPr>
              <a:t>Eg</a:t>
            </a:r>
            <a:r>
              <a:rPr lang="es-ES_tradnl" b="1" dirty="0" smtClean="0">
                <a:solidFill>
                  <a:srgbClr val="000090"/>
                </a:solidFill>
              </a:rPr>
              <a:t>.</a:t>
            </a:r>
          </a:p>
          <a:p>
            <a:pPr marL="0" indent="0">
              <a:buNone/>
            </a:pPr>
            <a:r>
              <a:rPr lang="es-ES_tradnl" b="1" dirty="0" smtClean="0">
                <a:solidFill>
                  <a:srgbClr val="000090"/>
                </a:solidFill>
              </a:rPr>
              <a:t>“</a:t>
            </a:r>
            <a:r>
              <a:rPr lang="es-ES_tradnl" b="1" dirty="0">
                <a:solidFill>
                  <a:srgbClr val="000090"/>
                </a:solidFill>
              </a:rPr>
              <a:t>Mapa </a:t>
            </a:r>
            <a:r>
              <a:rPr lang="es-ES_tradnl" b="1" dirty="0" err="1">
                <a:solidFill>
                  <a:srgbClr val="000090"/>
                </a:solidFill>
              </a:rPr>
              <a:t>Etnolingüístico</a:t>
            </a:r>
            <a:r>
              <a:rPr lang="es-ES_tradnl" b="1" dirty="0">
                <a:solidFill>
                  <a:srgbClr val="000090"/>
                </a:solidFill>
              </a:rPr>
              <a:t> del Perú” (Art. 5</a:t>
            </a:r>
            <a:r>
              <a:rPr lang="es-ES_tradnl" b="1" dirty="0" smtClean="0">
                <a:solidFill>
                  <a:srgbClr val="000090"/>
                </a:solidFill>
              </a:rPr>
              <a:t>) </a:t>
            </a:r>
          </a:p>
          <a:p>
            <a:pPr marL="0" indent="0">
              <a:buNone/>
            </a:pPr>
            <a:r>
              <a:rPr lang="es-ES_tradnl" b="1" dirty="0" smtClean="0">
                <a:solidFill>
                  <a:srgbClr val="000090"/>
                </a:solidFill>
              </a:rPr>
              <a:t>“</a:t>
            </a:r>
            <a:r>
              <a:rPr lang="es-ES_tradnl" b="1" dirty="0">
                <a:solidFill>
                  <a:srgbClr val="000090"/>
                </a:solidFill>
              </a:rPr>
              <a:t>Registro Nacional de Lenguas Originarias” (Art. 8</a:t>
            </a:r>
            <a:r>
              <a:rPr lang="es-ES_tradnl" b="1" dirty="0" smtClean="0">
                <a:solidFill>
                  <a:srgbClr val="000090"/>
                </a:solidFill>
              </a:rPr>
              <a:t>)</a:t>
            </a:r>
            <a:endParaRPr lang="es-ES_tradnl" b="1" dirty="0">
              <a:solidFill>
                <a:srgbClr val="000090"/>
              </a:solidFill>
            </a:endParaRPr>
          </a:p>
          <a:p>
            <a:pPr marL="0" indent="0">
              <a:buNone/>
            </a:pPr>
            <a:r>
              <a:rPr lang="es-ES_tradnl" b="1" dirty="0" smtClean="0">
                <a:solidFill>
                  <a:srgbClr val="000090"/>
                </a:solidFill>
              </a:rPr>
              <a:t>“</a:t>
            </a:r>
            <a:r>
              <a:rPr lang="es-ES_tradnl" b="1" dirty="0">
                <a:solidFill>
                  <a:srgbClr val="000090"/>
                </a:solidFill>
              </a:rPr>
              <a:t>Política Nacional de Lenguas Originarias, Tradición Oral e Interculturalidad” (Art. 12).</a:t>
            </a:r>
            <a:r>
              <a:rPr lang="en-US" b="1" dirty="0">
                <a:solidFill>
                  <a:srgbClr val="000090"/>
                </a:solidFill>
              </a:rPr>
              <a:t> </a:t>
            </a:r>
          </a:p>
        </p:txBody>
      </p:sp>
    </p:spTree>
    <p:extLst>
      <p:ext uri="{BB962C8B-B14F-4D97-AF65-F5344CB8AC3E}">
        <p14:creationId xmlns:p14="http://schemas.microsoft.com/office/powerpoint/2010/main" val="217059087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5760"/>
            <a:ext cx="9036496" cy="1143000"/>
          </a:xfrm>
        </p:spPr>
        <p:txBody>
          <a:bodyPr>
            <a:noAutofit/>
          </a:bodyPr>
          <a:lstStyle/>
          <a:p>
            <a:r>
              <a:rPr lang="en-US" sz="3200" b="1" dirty="0">
                <a:solidFill>
                  <a:srgbClr val="000090"/>
                </a:solidFill>
              </a:rPr>
              <a:t>Lexical borrowings – Spanish </a:t>
            </a:r>
            <a:r>
              <a:rPr lang="en-US" sz="3200" b="1" dirty="0" smtClean="0">
                <a:solidFill>
                  <a:srgbClr val="000090"/>
                </a:solidFill>
              </a:rPr>
              <a:t>orthography</a:t>
            </a:r>
            <a:br>
              <a:rPr lang="en-US" sz="3200" b="1" dirty="0" smtClean="0">
                <a:solidFill>
                  <a:srgbClr val="000090"/>
                </a:solidFill>
              </a:rPr>
            </a:br>
            <a:r>
              <a:rPr lang="en-US" sz="3200" b="1" dirty="0" err="1" smtClean="0">
                <a:solidFill>
                  <a:srgbClr val="008000"/>
                </a:solidFill>
              </a:rPr>
              <a:t>Chanka</a:t>
            </a:r>
            <a:r>
              <a:rPr lang="en-US" sz="3200" b="1" dirty="0" smtClean="0">
                <a:solidFill>
                  <a:srgbClr val="008000"/>
                </a:solidFill>
              </a:rPr>
              <a:t> Quechua </a:t>
            </a:r>
            <a:r>
              <a:rPr lang="en-US" sz="3200" b="1" dirty="0">
                <a:solidFill>
                  <a:srgbClr val="000090"/>
                </a:solidFill>
              </a:rPr>
              <a:t>j</a:t>
            </a:r>
            <a:r>
              <a:rPr lang="en-US" sz="3200" b="1" dirty="0" smtClean="0">
                <a:solidFill>
                  <a:srgbClr val="000090"/>
                </a:solidFill>
              </a:rPr>
              <a:t>ustification </a:t>
            </a:r>
            <a:endParaRPr lang="en-US" sz="3200" dirty="0">
              <a:solidFill>
                <a:srgbClr val="008000"/>
              </a:solidFill>
            </a:endParaRPr>
          </a:p>
        </p:txBody>
      </p:sp>
      <p:sp>
        <p:nvSpPr>
          <p:cNvPr id="3" name="Content Placeholder 2"/>
          <p:cNvSpPr>
            <a:spLocks noGrp="1"/>
          </p:cNvSpPr>
          <p:nvPr>
            <p:ph idx="1"/>
          </p:nvPr>
        </p:nvSpPr>
        <p:spPr>
          <a:xfrm>
            <a:off x="179512" y="1412776"/>
            <a:ext cx="8784976" cy="5904656"/>
          </a:xfrm>
        </p:spPr>
        <p:txBody>
          <a:bodyPr>
            <a:normAutofit fontScale="62500" lnSpcReduction="20000"/>
          </a:bodyPr>
          <a:lstStyle/>
          <a:p>
            <a:r>
              <a:rPr lang="es-ES" sz="3800" b="1" dirty="0">
                <a:solidFill>
                  <a:srgbClr val="000090"/>
                </a:solidFill>
              </a:rPr>
              <a:t>´“Mapa </a:t>
            </a:r>
            <a:r>
              <a:rPr lang="es-ES" sz="3800" b="1" dirty="0" err="1">
                <a:solidFill>
                  <a:srgbClr val="000090"/>
                </a:solidFill>
              </a:rPr>
              <a:t>Etnolingüístico</a:t>
            </a:r>
            <a:r>
              <a:rPr lang="es-ES" sz="3800" b="1" dirty="0">
                <a:solidFill>
                  <a:srgbClr val="000090"/>
                </a:solidFill>
              </a:rPr>
              <a:t> del Perú”, entonces ahí </a:t>
            </a:r>
            <a:r>
              <a:rPr lang="es-ES" sz="3800" b="1" dirty="0" smtClean="0">
                <a:solidFill>
                  <a:srgbClr val="000090"/>
                </a:solidFill>
              </a:rPr>
              <a:t>(…) teníamos </a:t>
            </a:r>
            <a:r>
              <a:rPr lang="es-ES" sz="3800" b="1" dirty="0">
                <a:solidFill>
                  <a:srgbClr val="000090"/>
                </a:solidFill>
              </a:rPr>
              <a:t>la discusión, ¿lo traducimos al quechua, o lo dejamos en castellano? Entonces </a:t>
            </a:r>
            <a:r>
              <a:rPr lang="es-ES" sz="3800" b="1" dirty="0" smtClean="0">
                <a:solidFill>
                  <a:srgbClr val="000090"/>
                </a:solidFill>
              </a:rPr>
              <a:t>¿por </a:t>
            </a:r>
            <a:r>
              <a:rPr lang="es-ES" sz="3800" b="1" dirty="0">
                <a:solidFill>
                  <a:srgbClr val="000090"/>
                </a:solidFill>
              </a:rPr>
              <a:t>qué lo dejamos en </a:t>
            </a:r>
            <a:r>
              <a:rPr lang="es-ES" sz="3800" b="1" dirty="0" smtClean="0">
                <a:solidFill>
                  <a:srgbClr val="000090"/>
                </a:solidFill>
              </a:rPr>
              <a:t>castellano? </a:t>
            </a:r>
            <a:r>
              <a:rPr lang="es-ES" sz="3800" b="1" dirty="0">
                <a:solidFill>
                  <a:srgbClr val="000090"/>
                </a:solidFill>
              </a:rPr>
              <a:t>P</a:t>
            </a:r>
            <a:r>
              <a:rPr lang="es-ES" sz="3800" b="1" dirty="0" smtClean="0">
                <a:solidFill>
                  <a:srgbClr val="000090"/>
                </a:solidFill>
              </a:rPr>
              <a:t>orque </a:t>
            </a:r>
            <a:r>
              <a:rPr lang="es-ES" sz="3800" b="1" dirty="0">
                <a:solidFill>
                  <a:srgbClr val="000090"/>
                </a:solidFill>
              </a:rPr>
              <a:t>la referencia siempre va a hacer al “Mapa”. El “Mapa </a:t>
            </a:r>
            <a:r>
              <a:rPr lang="es-ES" sz="3800" b="1" dirty="0" err="1">
                <a:solidFill>
                  <a:srgbClr val="000090"/>
                </a:solidFill>
              </a:rPr>
              <a:t>Etnolingüístico</a:t>
            </a:r>
            <a:r>
              <a:rPr lang="es-ES" sz="3800" b="1" dirty="0">
                <a:solidFill>
                  <a:srgbClr val="000090"/>
                </a:solidFill>
              </a:rPr>
              <a:t> del Perú”, probablemente se vaya a difundir así a un principio, pero se hizo lo posible para traducir, entonces esa discusión encontramos un punto medio. Vamos a poner el título en castellano con comillas pero vamos a hacer un guión y vamos a desarrollarlo en quechua, para decir qué es lo que se va a tratar, qué es el “Mapa”, ¿no? en términos generales, porque ya después se iba a desagregar eso en los artículos. Así que se le puso</a:t>
            </a:r>
            <a:r>
              <a:rPr lang="es-ES" sz="3800" b="1" dirty="0">
                <a:solidFill>
                  <a:srgbClr val="FF0000"/>
                </a:solidFill>
              </a:rPr>
              <a:t> ´“Mapa </a:t>
            </a:r>
            <a:r>
              <a:rPr lang="es-ES" sz="3800" b="1" dirty="0" err="1">
                <a:solidFill>
                  <a:srgbClr val="FF0000"/>
                </a:solidFill>
              </a:rPr>
              <a:t>Etnolingüístico</a:t>
            </a:r>
            <a:r>
              <a:rPr lang="es-ES" sz="3800" b="1" dirty="0">
                <a:solidFill>
                  <a:srgbClr val="FF0000"/>
                </a:solidFill>
              </a:rPr>
              <a:t> del Perú” – Perú </a:t>
            </a:r>
            <a:r>
              <a:rPr lang="es-ES" sz="3800" b="1" dirty="0" err="1">
                <a:solidFill>
                  <a:srgbClr val="FF0000"/>
                </a:solidFill>
              </a:rPr>
              <a:t>suyupi</a:t>
            </a:r>
            <a:r>
              <a:rPr lang="es-ES" sz="3800" b="1" dirty="0">
                <a:solidFill>
                  <a:srgbClr val="FF0000"/>
                </a:solidFill>
              </a:rPr>
              <a:t> </a:t>
            </a:r>
            <a:r>
              <a:rPr lang="es-ES" sz="3800" b="1" dirty="0" err="1">
                <a:solidFill>
                  <a:srgbClr val="FF0000"/>
                </a:solidFill>
              </a:rPr>
              <a:t>tukuy</a:t>
            </a:r>
            <a:r>
              <a:rPr lang="es-ES" sz="3800" b="1" dirty="0">
                <a:solidFill>
                  <a:srgbClr val="FF0000"/>
                </a:solidFill>
              </a:rPr>
              <a:t> </a:t>
            </a:r>
            <a:r>
              <a:rPr lang="es-ES" sz="3800" b="1" dirty="0" err="1">
                <a:solidFill>
                  <a:srgbClr val="FF0000"/>
                </a:solidFill>
              </a:rPr>
              <a:t>rimasqan</a:t>
            </a:r>
            <a:r>
              <a:rPr lang="es-ES" sz="3800" b="1" dirty="0">
                <a:solidFill>
                  <a:srgbClr val="FF0000"/>
                </a:solidFill>
              </a:rPr>
              <a:t> </a:t>
            </a:r>
            <a:r>
              <a:rPr lang="es-ES" sz="3800" b="1" dirty="0" err="1">
                <a:solidFill>
                  <a:srgbClr val="FF0000"/>
                </a:solidFill>
              </a:rPr>
              <a:t>simikunata</a:t>
            </a:r>
            <a:r>
              <a:rPr lang="es-ES" sz="3800" b="1" dirty="0">
                <a:solidFill>
                  <a:srgbClr val="FF0000"/>
                </a:solidFill>
              </a:rPr>
              <a:t> </a:t>
            </a:r>
            <a:r>
              <a:rPr lang="es-ES" sz="3800" b="1" dirty="0" err="1">
                <a:solidFill>
                  <a:srgbClr val="FF0000"/>
                </a:solidFill>
              </a:rPr>
              <a:t>llaqtakunatawan</a:t>
            </a:r>
            <a:r>
              <a:rPr lang="es-ES" sz="3800" b="1" dirty="0">
                <a:solidFill>
                  <a:srgbClr val="FF0000"/>
                </a:solidFill>
              </a:rPr>
              <a:t> </a:t>
            </a:r>
            <a:r>
              <a:rPr lang="es-ES" sz="3800" b="1" dirty="0" err="1">
                <a:solidFill>
                  <a:srgbClr val="FF0000"/>
                </a:solidFill>
              </a:rPr>
              <a:t>qawachikuq</a:t>
            </a:r>
            <a:r>
              <a:rPr lang="es-ES" sz="3800" b="1" dirty="0">
                <a:solidFill>
                  <a:srgbClr val="FF0000"/>
                </a:solidFill>
              </a:rPr>
              <a:t> mapa´; </a:t>
            </a:r>
            <a:r>
              <a:rPr lang="es-ES" sz="3800" b="1" dirty="0">
                <a:solidFill>
                  <a:srgbClr val="000090"/>
                </a:solidFill>
              </a:rPr>
              <a:t>entonces, ´</a:t>
            </a:r>
            <a:r>
              <a:rPr lang="es-ES" sz="3800" b="1" dirty="0">
                <a:solidFill>
                  <a:srgbClr val="FF0000"/>
                </a:solidFill>
              </a:rPr>
              <a:t>el mapa que hace ver a todas las lenguas y los pueblos del Perú</a:t>
            </a:r>
            <a:r>
              <a:rPr lang="es-ES" sz="3800" b="1" dirty="0">
                <a:solidFill>
                  <a:srgbClr val="000090"/>
                </a:solidFill>
              </a:rPr>
              <a:t>´ dice. Entonces esa era la traducción, así que con eso se salvó esa discusión si dejábamos el término o no.´ (</a:t>
            </a:r>
            <a:r>
              <a:rPr lang="es-ES_tradnl" sz="3800" b="1" i="1" dirty="0" err="1">
                <a:solidFill>
                  <a:srgbClr val="000090"/>
                </a:solidFill>
              </a:rPr>
              <a:t>TAPQuechuaChanka</a:t>
            </a:r>
            <a:r>
              <a:rPr lang="es-ES_tradnl" sz="3800" b="1" i="1" dirty="0">
                <a:solidFill>
                  <a:srgbClr val="000090"/>
                </a:solidFill>
              </a:rPr>
              <a:t> 02 p1 02:55</a:t>
            </a:r>
            <a:r>
              <a:rPr lang="es-ES_tradnl" sz="3800" b="1" dirty="0">
                <a:solidFill>
                  <a:srgbClr val="000090"/>
                </a:solidFill>
              </a:rPr>
              <a:t>) </a:t>
            </a:r>
            <a:endParaRPr lang="en-US" sz="3800" b="1" dirty="0">
              <a:solidFill>
                <a:srgbClr val="000090"/>
              </a:solidFill>
            </a:endParaRPr>
          </a:p>
          <a:p>
            <a:endParaRPr lang="en-US" dirty="0"/>
          </a:p>
        </p:txBody>
      </p:sp>
    </p:spTree>
    <p:extLst>
      <p:ext uri="{BB962C8B-B14F-4D97-AF65-F5344CB8AC3E}">
        <p14:creationId xmlns:p14="http://schemas.microsoft.com/office/powerpoint/2010/main" val="389357862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p:spPr>
        <p:txBody>
          <a:bodyPr>
            <a:normAutofit/>
          </a:bodyPr>
          <a:lstStyle/>
          <a:p>
            <a:r>
              <a:rPr lang="en-US" sz="3600" b="1" dirty="0" err="1">
                <a:solidFill>
                  <a:srgbClr val="000090"/>
                </a:solidFill>
              </a:rPr>
              <a:t>Nativized</a:t>
            </a:r>
            <a:r>
              <a:rPr lang="en-US" sz="3600" b="1" dirty="0">
                <a:solidFill>
                  <a:srgbClr val="000090"/>
                </a:solidFill>
              </a:rPr>
              <a:t> </a:t>
            </a:r>
            <a:r>
              <a:rPr lang="en-US" sz="3600" b="1" dirty="0" smtClean="0">
                <a:solidFill>
                  <a:srgbClr val="000090"/>
                </a:solidFill>
              </a:rPr>
              <a:t>orthography – </a:t>
            </a:r>
            <a:r>
              <a:rPr lang="en-US" sz="3600" b="1" dirty="0" err="1" smtClean="0">
                <a:solidFill>
                  <a:srgbClr val="008000"/>
                </a:solidFill>
              </a:rPr>
              <a:t>Aymara</a:t>
            </a:r>
            <a:r>
              <a:rPr lang="en-US" sz="3600" b="1" dirty="0" smtClean="0">
                <a:solidFill>
                  <a:srgbClr val="000090"/>
                </a:solidFill>
              </a:rPr>
              <a:t> </a:t>
            </a:r>
            <a:endParaRPr lang="en-US" sz="3600" dirty="0"/>
          </a:p>
        </p:txBody>
      </p:sp>
      <p:sp>
        <p:nvSpPr>
          <p:cNvPr id="3" name="Content Placeholder 2"/>
          <p:cNvSpPr>
            <a:spLocks noGrp="1"/>
          </p:cNvSpPr>
          <p:nvPr>
            <p:ph idx="1"/>
          </p:nvPr>
        </p:nvSpPr>
        <p:spPr>
          <a:xfrm>
            <a:off x="457200" y="1124744"/>
            <a:ext cx="8229600" cy="4525963"/>
          </a:xfrm>
        </p:spPr>
        <p:txBody>
          <a:bodyPr>
            <a:normAutofit/>
          </a:bodyPr>
          <a:lstStyle/>
          <a:p>
            <a:pPr marL="0" indent="0">
              <a:buNone/>
            </a:pPr>
            <a:endParaRPr lang="en-US" b="1" dirty="0" smtClean="0">
              <a:solidFill>
                <a:srgbClr val="008000"/>
              </a:solidFill>
            </a:endParaRPr>
          </a:p>
          <a:p>
            <a:pPr marL="0" indent="0">
              <a:buNone/>
            </a:pPr>
            <a:endParaRPr lang="en-US" b="1" dirty="0" smtClean="0">
              <a:solidFill>
                <a:srgbClr val="008000"/>
              </a:solidFill>
            </a:endParaRPr>
          </a:p>
          <a:p>
            <a:pPr marL="0" indent="0">
              <a:buNone/>
            </a:pPr>
            <a:endParaRPr lang="en-US" b="1" dirty="0" smtClean="0">
              <a:solidFill>
                <a:srgbClr val="000090"/>
              </a:solidFill>
            </a:endParaRPr>
          </a:p>
          <a:p>
            <a:pPr marL="0" indent="0">
              <a:buNone/>
            </a:pPr>
            <a:endParaRPr lang="es-ES" b="1" dirty="0" smtClean="0">
              <a:solidFill>
                <a:srgbClr val="00009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77788697"/>
              </p:ext>
            </p:extLst>
          </p:nvPr>
        </p:nvGraphicFramePr>
        <p:xfrm>
          <a:off x="1403648" y="2348880"/>
          <a:ext cx="6336705" cy="2736304"/>
        </p:xfrm>
        <a:graphic>
          <a:graphicData uri="http://schemas.openxmlformats.org/drawingml/2006/table">
            <a:tbl>
              <a:tblPr firstRow="1" bandRow="1">
                <a:tableStyleId>{5C22544A-7EE6-4342-B048-85BDC9FD1C3A}</a:tableStyleId>
              </a:tblPr>
              <a:tblGrid>
                <a:gridCol w="2112235"/>
                <a:gridCol w="2112235"/>
                <a:gridCol w="2112235"/>
              </a:tblGrid>
              <a:tr h="999346">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2400" b="1" dirty="0" err="1" smtClean="0">
                          <a:solidFill>
                            <a:srgbClr val="000090"/>
                          </a:solidFill>
                        </a:rPr>
                        <a:t>Political</a:t>
                      </a:r>
                      <a:r>
                        <a:rPr lang="es-ES" sz="2400" b="1" dirty="0" smtClean="0">
                          <a:solidFill>
                            <a:srgbClr val="000090"/>
                          </a:solidFill>
                        </a:rPr>
                        <a:t> </a:t>
                      </a:r>
                      <a:r>
                        <a:rPr lang="es-ES" sz="2400" b="1" dirty="0" err="1" smtClean="0">
                          <a:solidFill>
                            <a:srgbClr val="000090"/>
                          </a:solidFill>
                        </a:rPr>
                        <a:t>administrative</a:t>
                      </a:r>
                      <a:r>
                        <a:rPr lang="es-ES" sz="2400" b="1" dirty="0" smtClean="0">
                          <a:solidFill>
                            <a:srgbClr val="000090"/>
                          </a:solidFill>
                        </a:rPr>
                        <a:t> </a:t>
                      </a:r>
                      <a:r>
                        <a:rPr lang="es-ES" sz="2400" b="1" dirty="0" err="1" smtClean="0">
                          <a:solidFill>
                            <a:srgbClr val="000090"/>
                          </a:solidFill>
                        </a:rPr>
                        <a:t>divisions</a:t>
                      </a:r>
                      <a:endParaRPr lang="es-ES" sz="2400" b="1" dirty="0" smtClean="0">
                        <a:solidFill>
                          <a:srgbClr val="000090"/>
                        </a:solidFill>
                      </a:endParaRPr>
                    </a:p>
                  </a:txBody>
                  <a:tcPr/>
                </a:tc>
                <a:tc hMerge="1">
                  <a:txBody>
                    <a:bodyPr/>
                    <a:lstStyle/>
                    <a:p>
                      <a:endParaRPr lang="en-US" dirty="0"/>
                    </a:p>
                  </a:txBody>
                  <a:tcPr/>
                </a:tc>
                <a:tc hMerge="1">
                  <a:txBody>
                    <a:bodyPr/>
                    <a:lstStyle/>
                    <a:p>
                      <a:endParaRPr lang="en-US" dirty="0"/>
                    </a:p>
                  </a:txBody>
                  <a:tcPr/>
                </a:tc>
              </a:tr>
              <a:tr h="578986">
                <a:tc>
                  <a:txBody>
                    <a:bodyPr/>
                    <a:lstStyle/>
                    <a:p>
                      <a:r>
                        <a:rPr lang="es-ES" sz="2400" b="1" i="1" dirty="0" err="1" smtClean="0">
                          <a:solidFill>
                            <a:srgbClr val="000090"/>
                          </a:solidFill>
                        </a:rPr>
                        <a:t>ristritu</a:t>
                      </a:r>
                      <a:r>
                        <a:rPr lang="es-ES" sz="2400" b="1" dirty="0" smtClean="0">
                          <a:solidFill>
                            <a:srgbClr val="000090"/>
                          </a:solidFill>
                        </a:rPr>
                        <a:t> </a:t>
                      </a:r>
                      <a:endParaRPr lang="en-US" sz="2400" dirty="0"/>
                    </a:p>
                  </a:txBody>
                  <a:tcPr/>
                </a:tc>
                <a:tc>
                  <a:txBody>
                    <a:bodyPr/>
                    <a:lstStyle/>
                    <a:p>
                      <a:r>
                        <a:rPr lang="en-US" sz="2400" b="1" dirty="0" err="1" smtClean="0">
                          <a:solidFill>
                            <a:srgbClr val="000090"/>
                          </a:solidFill>
                        </a:rPr>
                        <a:t>distrito</a:t>
                      </a:r>
                      <a:endParaRPr lang="en-US" sz="2400" b="1" dirty="0">
                        <a:solidFill>
                          <a:srgbClr val="000090"/>
                        </a:solidFill>
                      </a:endParaRPr>
                    </a:p>
                  </a:txBody>
                  <a:tcPr/>
                </a:tc>
                <a:tc>
                  <a:txBody>
                    <a:bodyPr/>
                    <a:lstStyle/>
                    <a:p>
                      <a:r>
                        <a:rPr lang="en-US" sz="2400" b="1" dirty="0" smtClean="0">
                          <a:solidFill>
                            <a:srgbClr val="000090"/>
                          </a:solidFill>
                        </a:rPr>
                        <a:t>district</a:t>
                      </a:r>
                      <a:endParaRPr lang="en-US" sz="2400" b="1" dirty="0">
                        <a:solidFill>
                          <a:srgbClr val="000090"/>
                        </a:solidFill>
                      </a:endParaRPr>
                    </a:p>
                  </a:txBody>
                  <a:tcPr/>
                </a:tc>
              </a:tr>
              <a:tr h="578986">
                <a:tc>
                  <a:txBody>
                    <a:bodyPr/>
                    <a:lstStyle/>
                    <a:p>
                      <a:r>
                        <a:rPr lang="es-ES" sz="2400" b="1" i="1" dirty="0" err="1" smtClean="0">
                          <a:solidFill>
                            <a:srgbClr val="000090"/>
                          </a:solidFill>
                        </a:rPr>
                        <a:t>purwinsya</a:t>
                      </a:r>
                      <a:r>
                        <a:rPr lang="es-ES" sz="2400" b="1" dirty="0" smtClean="0">
                          <a:solidFill>
                            <a:srgbClr val="000090"/>
                          </a:solidFill>
                        </a:rPr>
                        <a:t> </a:t>
                      </a:r>
                      <a:endParaRPr lang="en-US" sz="2400" dirty="0"/>
                    </a:p>
                  </a:txBody>
                  <a:tcPr/>
                </a:tc>
                <a:tc>
                  <a:txBody>
                    <a:bodyPr/>
                    <a:lstStyle/>
                    <a:p>
                      <a:r>
                        <a:rPr lang="es-ES" sz="2400" b="1" dirty="0" smtClean="0">
                          <a:solidFill>
                            <a:srgbClr val="000090"/>
                          </a:solidFill>
                        </a:rPr>
                        <a:t>provincia</a:t>
                      </a:r>
                      <a:endParaRPr lang="en-US" sz="2400" b="1" dirty="0">
                        <a:solidFill>
                          <a:srgbClr val="000090"/>
                        </a:solidFill>
                      </a:endParaRPr>
                    </a:p>
                  </a:txBody>
                  <a:tcPr/>
                </a:tc>
                <a:tc>
                  <a:txBody>
                    <a:bodyPr/>
                    <a:lstStyle/>
                    <a:p>
                      <a:r>
                        <a:rPr lang="en-US" sz="2400" b="1" dirty="0" smtClean="0">
                          <a:solidFill>
                            <a:srgbClr val="000090"/>
                          </a:solidFill>
                        </a:rPr>
                        <a:t>province</a:t>
                      </a:r>
                      <a:endParaRPr lang="en-US" sz="2400" b="1" dirty="0">
                        <a:solidFill>
                          <a:srgbClr val="000090"/>
                        </a:solidFill>
                      </a:endParaRPr>
                    </a:p>
                  </a:txBody>
                  <a:tcPr/>
                </a:tc>
              </a:tr>
              <a:tr h="578986">
                <a:tc>
                  <a:txBody>
                    <a:bodyPr/>
                    <a:lstStyle/>
                    <a:p>
                      <a:r>
                        <a:rPr lang="es-ES" sz="2400" b="1" i="1" dirty="0" err="1" smtClean="0">
                          <a:solidFill>
                            <a:srgbClr val="000090"/>
                          </a:solidFill>
                        </a:rPr>
                        <a:t>rijyuna</a:t>
                      </a:r>
                      <a:r>
                        <a:rPr lang="es-ES" sz="2400" b="1" dirty="0" smtClean="0">
                          <a:solidFill>
                            <a:srgbClr val="000090"/>
                          </a:solidFill>
                        </a:rPr>
                        <a:t> </a:t>
                      </a:r>
                      <a:endParaRPr lang="en-US" sz="2400" dirty="0"/>
                    </a:p>
                  </a:txBody>
                  <a:tcPr/>
                </a:tc>
                <a:tc>
                  <a:txBody>
                    <a:bodyPr/>
                    <a:lstStyle/>
                    <a:p>
                      <a:r>
                        <a:rPr lang="es-ES" sz="2400" b="1" dirty="0" smtClean="0">
                          <a:solidFill>
                            <a:srgbClr val="000090"/>
                          </a:solidFill>
                        </a:rPr>
                        <a:t>región</a:t>
                      </a:r>
                      <a:endParaRPr lang="en-US" sz="2400" b="1" dirty="0">
                        <a:solidFill>
                          <a:srgbClr val="000090"/>
                        </a:solidFill>
                      </a:endParaRPr>
                    </a:p>
                  </a:txBody>
                  <a:tcPr/>
                </a:tc>
                <a:tc>
                  <a:txBody>
                    <a:bodyPr/>
                    <a:lstStyle/>
                    <a:p>
                      <a:r>
                        <a:rPr lang="en-US" sz="2400" b="1" dirty="0" smtClean="0">
                          <a:solidFill>
                            <a:srgbClr val="000090"/>
                          </a:solidFill>
                        </a:rPr>
                        <a:t>region</a:t>
                      </a:r>
                      <a:endParaRPr lang="en-US" sz="2400" b="1" dirty="0">
                        <a:solidFill>
                          <a:srgbClr val="000090"/>
                        </a:solidFill>
                      </a:endParaRPr>
                    </a:p>
                  </a:txBody>
                  <a:tcPr/>
                </a:tc>
              </a:tr>
            </a:tbl>
          </a:graphicData>
        </a:graphic>
      </p:graphicFrame>
    </p:spTree>
    <p:extLst>
      <p:ext uri="{BB962C8B-B14F-4D97-AF65-F5344CB8AC3E}">
        <p14:creationId xmlns:p14="http://schemas.microsoft.com/office/powerpoint/2010/main" val="25574524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err="1">
                <a:solidFill>
                  <a:srgbClr val="000090"/>
                </a:solidFill>
              </a:rPr>
              <a:t>Nativized</a:t>
            </a:r>
            <a:r>
              <a:rPr lang="en-US" sz="3200" b="1" dirty="0">
                <a:solidFill>
                  <a:srgbClr val="000090"/>
                </a:solidFill>
              </a:rPr>
              <a:t> orthography  </a:t>
            </a:r>
            <a:r>
              <a:rPr lang="en-US" sz="3200" b="1" dirty="0" smtClean="0">
                <a:solidFill>
                  <a:srgbClr val="000090"/>
                </a:solidFill>
              </a:rPr>
              <a:t>– </a:t>
            </a:r>
            <a:r>
              <a:rPr lang="en-US" sz="3200" b="1" dirty="0" err="1">
                <a:solidFill>
                  <a:srgbClr val="008000"/>
                </a:solidFill>
              </a:rPr>
              <a:t>Aymara</a:t>
            </a:r>
            <a:r>
              <a:rPr lang="en-US" sz="3200" b="1" dirty="0">
                <a:solidFill>
                  <a:srgbClr val="000090"/>
                </a:solidFill>
              </a:rPr>
              <a:t> justification</a:t>
            </a:r>
            <a:endParaRPr lang="en-US" sz="3200" dirty="0"/>
          </a:p>
        </p:txBody>
      </p:sp>
      <p:sp>
        <p:nvSpPr>
          <p:cNvPr id="3" name="Content Placeholder 2"/>
          <p:cNvSpPr>
            <a:spLocks noGrp="1"/>
          </p:cNvSpPr>
          <p:nvPr>
            <p:ph idx="1"/>
          </p:nvPr>
        </p:nvSpPr>
        <p:spPr>
          <a:xfrm>
            <a:off x="457200" y="1600200"/>
            <a:ext cx="8363272" cy="5069160"/>
          </a:xfrm>
        </p:spPr>
        <p:txBody>
          <a:bodyPr>
            <a:normAutofit fontScale="85000" lnSpcReduction="10000"/>
          </a:bodyPr>
          <a:lstStyle/>
          <a:p>
            <a:pPr marL="0" indent="0">
              <a:buNone/>
            </a:pPr>
            <a:r>
              <a:rPr lang="es-ES_tradnl" b="1" dirty="0">
                <a:solidFill>
                  <a:srgbClr val="000090"/>
                </a:solidFill>
              </a:rPr>
              <a:t>´Hemos </a:t>
            </a:r>
            <a:r>
              <a:rPr lang="es-ES_tradnl" b="1" dirty="0" err="1">
                <a:solidFill>
                  <a:srgbClr val="000090"/>
                </a:solidFill>
              </a:rPr>
              <a:t>refonologizado</a:t>
            </a:r>
            <a:r>
              <a:rPr lang="es-ES_tradnl" b="1" dirty="0">
                <a:solidFill>
                  <a:srgbClr val="000090"/>
                </a:solidFill>
              </a:rPr>
              <a:t> </a:t>
            </a:r>
            <a:r>
              <a:rPr lang="es-ES_tradnl" b="1" dirty="0" smtClean="0">
                <a:solidFill>
                  <a:srgbClr val="000090"/>
                </a:solidFill>
              </a:rPr>
              <a:t>“distrito</a:t>
            </a:r>
            <a:r>
              <a:rPr lang="es-ES_tradnl" b="1" dirty="0">
                <a:solidFill>
                  <a:srgbClr val="000090"/>
                </a:solidFill>
              </a:rPr>
              <a:t>, provincia, </a:t>
            </a:r>
            <a:r>
              <a:rPr lang="es-ES_tradnl" b="1" dirty="0" smtClean="0">
                <a:solidFill>
                  <a:srgbClr val="000090"/>
                </a:solidFill>
              </a:rPr>
              <a:t>región” </a:t>
            </a:r>
            <a:r>
              <a:rPr lang="es-ES_tradnl" b="1" dirty="0">
                <a:solidFill>
                  <a:srgbClr val="000090"/>
                </a:solidFill>
              </a:rPr>
              <a:t>porque son categorías también que no es nuestra o sea, aunque el traductor me propuso (...) una palabra para distrito y otra para provincia y otra para región, entonces todos parecían ser similares, para región me planteaba </a:t>
            </a:r>
            <a:r>
              <a:rPr lang="es-ES_tradnl" b="1" i="1" dirty="0" err="1" smtClean="0">
                <a:solidFill>
                  <a:srgbClr val="FF0000"/>
                </a:solidFill>
              </a:rPr>
              <a:t>suyu</a:t>
            </a:r>
            <a:r>
              <a:rPr lang="es-ES_tradnl" b="1" dirty="0" smtClean="0">
                <a:solidFill>
                  <a:srgbClr val="FF0000"/>
                </a:solidFill>
              </a:rPr>
              <a:t> </a:t>
            </a:r>
            <a:r>
              <a:rPr lang="es-ES_tradnl" b="1" dirty="0">
                <a:solidFill>
                  <a:srgbClr val="000090"/>
                </a:solidFill>
              </a:rPr>
              <a:t>por ejemplo, (...) pero también para el país </a:t>
            </a:r>
            <a:r>
              <a:rPr lang="es-ES_tradnl" b="1" i="1" dirty="0" err="1" smtClean="0">
                <a:solidFill>
                  <a:srgbClr val="FF0000"/>
                </a:solidFill>
              </a:rPr>
              <a:t>suyu</a:t>
            </a:r>
            <a:r>
              <a:rPr lang="es-ES_tradnl" b="1" dirty="0" smtClean="0">
                <a:solidFill>
                  <a:srgbClr val="FF0000"/>
                </a:solidFill>
              </a:rPr>
              <a:t> </a:t>
            </a:r>
            <a:r>
              <a:rPr lang="es-ES_tradnl" b="1" dirty="0">
                <a:solidFill>
                  <a:srgbClr val="000090"/>
                </a:solidFill>
              </a:rPr>
              <a:t>(...), digamos que </a:t>
            </a:r>
            <a:r>
              <a:rPr lang="es-ES_tradnl" b="1" i="1" dirty="0" err="1" smtClean="0">
                <a:solidFill>
                  <a:srgbClr val="FF0000"/>
                </a:solidFill>
              </a:rPr>
              <a:t>suyu</a:t>
            </a:r>
            <a:r>
              <a:rPr lang="es-ES_tradnl" b="1" dirty="0" smtClean="0">
                <a:solidFill>
                  <a:srgbClr val="FF0000"/>
                </a:solidFill>
              </a:rPr>
              <a:t> </a:t>
            </a:r>
            <a:r>
              <a:rPr lang="es-ES_tradnl" b="1" dirty="0" smtClean="0">
                <a:solidFill>
                  <a:srgbClr val="000090"/>
                </a:solidFill>
              </a:rPr>
              <a:t>es </a:t>
            </a:r>
            <a:r>
              <a:rPr lang="es-ES_tradnl" b="1" dirty="0">
                <a:solidFill>
                  <a:srgbClr val="000090"/>
                </a:solidFill>
              </a:rPr>
              <a:t>la región, y </a:t>
            </a:r>
            <a:r>
              <a:rPr lang="es-ES_tradnl" b="1" i="1" dirty="0" err="1" smtClean="0">
                <a:solidFill>
                  <a:srgbClr val="FF0000"/>
                </a:solidFill>
              </a:rPr>
              <a:t>jisk</a:t>
            </a:r>
            <a:r>
              <a:rPr lang="es-ES_tradnl" b="1" i="1" dirty="0" err="1">
                <a:solidFill>
                  <a:srgbClr val="FF0000"/>
                </a:solidFill>
              </a:rPr>
              <a:t>´a</a:t>
            </a:r>
            <a:r>
              <a:rPr lang="es-ES_tradnl" b="1" i="1" dirty="0">
                <a:solidFill>
                  <a:srgbClr val="FF0000"/>
                </a:solidFill>
              </a:rPr>
              <a:t> </a:t>
            </a:r>
            <a:r>
              <a:rPr lang="es-ES_tradnl" b="1" i="1" dirty="0" err="1" smtClean="0">
                <a:solidFill>
                  <a:srgbClr val="FF0000"/>
                </a:solidFill>
              </a:rPr>
              <a:t>suyu</a:t>
            </a:r>
            <a:r>
              <a:rPr lang="es-ES_tradnl" b="1" i="1" dirty="0" smtClean="0">
                <a:solidFill>
                  <a:srgbClr val="FF0000"/>
                </a:solidFill>
              </a:rPr>
              <a:t> </a:t>
            </a:r>
            <a:r>
              <a:rPr lang="es-ES_tradnl" b="1" dirty="0">
                <a:solidFill>
                  <a:srgbClr val="000090"/>
                </a:solidFill>
              </a:rPr>
              <a:t>´pequeño </a:t>
            </a:r>
            <a:r>
              <a:rPr lang="es-ES_tradnl" b="1" dirty="0" err="1">
                <a:solidFill>
                  <a:srgbClr val="000090"/>
                </a:solidFill>
              </a:rPr>
              <a:t>suyu</a:t>
            </a:r>
            <a:r>
              <a:rPr lang="es-ES_tradnl" b="1" dirty="0">
                <a:solidFill>
                  <a:srgbClr val="000090"/>
                </a:solidFill>
              </a:rPr>
              <a:t>´ sería la provincia, y el distrito sería el ´más pequeño de los </a:t>
            </a:r>
            <a:r>
              <a:rPr lang="es-ES_tradnl" b="1" dirty="0" err="1">
                <a:solidFill>
                  <a:srgbClr val="000090"/>
                </a:solidFill>
              </a:rPr>
              <a:t>suyus</a:t>
            </a:r>
            <a:r>
              <a:rPr lang="es-ES_tradnl" b="1" dirty="0">
                <a:solidFill>
                  <a:srgbClr val="000090"/>
                </a:solidFill>
              </a:rPr>
              <a:t>´, entonces me parecía una división muy artificial e innecesaria; entonces dije: </a:t>
            </a:r>
            <a:r>
              <a:rPr lang="es-ES_tradnl" b="1" dirty="0" smtClean="0">
                <a:solidFill>
                  <a:srgbClr val="000090"/>
                </a:solidFill>
              </a:rPr>
              <a:t>“</a:t>
            </a:r>
            <a:r>
              <a:rPr lang="es-ES_tradnl" b="1" dirty="0" smtClean="0">
                <a:solidFill>
                  <a:srgbClr val="FF0000"/>
                </a:solidFill>
              </a:rPr>
              <a:t>mejor </a:t>
            </a:r>
            <a:r>
              <a:rPr lang="es-ES_tradnl" b="1" dirty="0">
                <a:solidFill>
                  <a:srgbClr val="FF0000"/>
                </a:solidFill>
              </a:rPr>
              <a:t>mantengamos las mismas palabras que se usa en la lengua castellana y que nuestros hablantes ya las usan </a:t>
            </a:r>
            <a:r>
              <a:rPr lang="es-ES_tradnl" b="1" dirty="0" smtClean="0">
                <a:solidFill>
                  <a:srgbClr val="FF0000"/>
                </a:solidFill>
              </a:rPr>
              <a:t>también</a:t>
            </a:r>
            <a:r>
              <a:rPr lang="es-ES_tradnl" b="1" dirty="0" smtClean="0">
                <a:solidFill>
                  <a:srgbClr val="000090"/>
                </a:solidFill>
              </a:rPr>
              <a:t>”´ </a:t>
            </a:r>
            <a:r>
              <a:rPr lang="es-ES_tradnl" b="1" dirty="0">
                <a:solidFill>
                  <a:srgbClr val="000090"/>
                </a:solidFill>
              </a:rPr>
              <a:t>(</a:t>
            </a:r>
            <a:r>
              <a:rPr lang="es-ES_tradnl" b="1" i="1" dirty="0">
                <a:solidFill>
                  <a:srgbClr val="000090"/>
                </a:solidFill>
              </a:rPr>
              <a:t>TAP </a:t>
            </a:r>
            <a:r>
              <a:rPr lang="es-ES_tradnl" b="1" i="1" dirty="0" err="1" smtClean="0">
                <a:solidFill>
                  <a:srgbClr val="000090"/>
                </a:solidFill>
              </a:rPr>
              <a:t>Aymara</a:t>
            </a:r>
            <a:r>
              <a:rPr lang="es-ES_tradnl" b="1" i="1" dirty="0" smtClean="0">
                <a:solidFill>
                  <a:srgbClr val="000090"/>
                </a:solidFill>
              </a:rPr>
              <a:t> </a:t>
            </a:r>
            <a:r>
              <a:rPr lang="es-ES_tradnl" b="1" i="1" dirty="0">
                <a:solidFill>
                  <a:srgbClr val="000090"/>
                </a:solidFill>
              </a:rPr>
              <a:t>1011 LOG02 00:14:13</a:t>
            </a:r>
            <a:r>
              <a:rPr lang="es-ES_tradnl" b="1" dirty="0">
                <a:solidFill>
                  <a:srgbClr val="000090"/>
                </a:solidFill>
              </a:rPr>
              <a:t>)</a:t>
            </a:r>
            <a:endParaRPr lang="en-US" b="1" dirty="0">
              <a:solidFill>
                <a:srgbClr val="000090"/>
              </a:solidFill>
            </a:endParaRPr>
          </a:p>
          <a:p>
            <a:pPr marL="0" indent="0">
              <a:buNone/>
            </a:pPr>
            <a:endParaRPr lang="en-US" dirty="0"/>
          </a:p>
        </p:txBody>
      </p:sp>
    </p:spTree>
    <p:extLst>
      <p:ext uri="{BB962C8B-B14F-4D97-AF65-F5344CB8AC3E}">
        <p14:creationId xmlns:p14="http://schemas.microsoft.com/office/powerpoint/2010/main" val="311126045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r>
              <a:rPr lang="en-US" sz="3200" b="1" dirty="0" err="1" smtClean="0">
                <a:solidFill>
                  <a:srgbClr val="000090"/>
                </a:solidFill>
              </a:rPr>
              <a:t>Neologismos</a:t>
            </a:r>
            <a:r>
              <a:rPr lang="en-US" sz="3200" b="1" dirty="0" smtClean="0">
                <a:solidFill>
                  <a:srgbClr val="000090"/>
                </a:solidFill>
              </a:rPr>
              <a:t> – </a:t>
            </a:r>
            <a:r>
              <a:rPr lang="en-US" sz="3200" b="1" dirty="0" err="1" smtClean="0">
                <a:solidFill>
                  <a:srgbClr val="008000"/>
                </a:solidFill>
              </a:rPr>
              <a:t>Chanka</a:t>
            </a:r>
            <a:r>
              <a:rPr lang="en-US" sz="3200" b="1" dirty="0" smtClean="0">
                <a:solidFill>
                  <a:srgbClr val="008000"/>
                </a:solidFill>
              </a:rPr>
              <a:t> Quechua </a:t>
            </a:r>
            <a:r>
              <a:rPr lang="en-US" sz="3200" b="1" dirty="0" smtClean="0">
                <a:solidFill>
                  <a:srgbClr val="000090"/>
                </a:solidFill>
              </a:rPr>
              <a:t>justification </a:t>
            </a:r>
            <a:endParaRPr lang="en-US" sz="3200" b="1" dirty="0">
              <a:solidFill>
                <a:srgbClr val="000090"/>
              </a:solidFill>
            </a:endParaRPr>
          </a:p>
        </p:txBody>
      </p:sp>
      <p:sp>
        <p:nvSpPr>
          <p:cNvPr id="3" name="Content Placeholder 2"/>
          <p:cNvSpPr>
            <a:spLocks noGrp="1"/>
          </p:cNvSpPr>
          <p:nvPr>
            <p:ph idx="1"/>
          </p:nvPr>
        </p:nvSpPr>
        <p:spPr>
          <a:xfrm>
            <a:off x="457200" y="1124744"/>
            <a:ext cx="8229600" cy="5616624"/>
          </a:xfrm>
        </p:spPr>
        <p:txBody>
          <a:bodyPr>
            <a:normAutofit fontScale="70000" lnSpcReduction="20000"/>
          </a:bodyPr>
          <a:lstStyle/>
          <a:p>
            <a:pPr marL="0" indent="0">
              <a:buNone/>
            </a:pPr>
            <a:r>
              <a:rPr lang="es-ES_tradnl" sz="3400" b="1" dirty="0">
                <a:solidFill>
                  <a:srgbClr val="000090"/>
                </a:solidFill>
              </a:rPr>
              <a:t>´Entonces en el tema del </a:t>
            </a:r>
            <a:r>
              <a:rPr lang="es-ES_tradnl" sz="3400" b="1" dirty="0" smtClean="0">
                <a:solidFill>
                  <a:srgbClr val="000090"/>
                </a:solidFill>
              </a:rPr>
              <a:t>´Presidente </a:t>
            </a:r>
            <a:r>
              <a:rPr lang="es-ES_tradnl" sz="3400" b="1" dirty="0">
                <a:solidFill>
                  <a:srgbClr val="000090"/>
                </a:solidFill>
              </a:rPr>
              <a:t>del Congreso de la </a:t>
            </a:r>
            <a:r>
              <a:rPr lang="es-ES_tradnl" sz="3400" b="1" dirty="0" smtClean="0">
                <a:solidFill>
                  <a:srgbClr val="000090"/>
                </a:solidFill>
              </a:rPr>
              <a:t>República´ </a:t>
            </a:r>
            <a:r>
              <a:rPr lang="es-ES_tradnl" sz="3400" b="1" dirty="0">
                <a:solidFill>
                  <a:srgbClr val="000090"/>
                </a:solidFill>
              </a:rPr>
              <a:t>no había problema, porque ya, en realidad, se han adecuado algunos términos “</a:t>
            </a:r>
            <a:r>
              <a:rPr lang="es-ES_tradnl" sz="3400" b="1" dirty="0" err="1">
                <a:solidFill>
                  <a:srgbClr val="000090"/>
                </a:solidFill>
              </a:rPr>
              <a:t>Umalliqnin</a:t>
            </a:r>
            <a:r>
              <a:rPr lang="es-ES_tradnl" sz="3400" b="1" dirty="0">
                <a:solidFill>
                  <a:srgbClr val="000090"/>
                </a:solidFill>
              </a:rPr>
              <a:t>”, </a:t>
            </a:r>
            <a:r>
              <a:rPr lang="es-ES_tradnl" sz="3400" b="1" i="1" dirty="0" err="1">
                <a:solidFill>
                  <a:srgbClr val="FF0000"/>
                </a:solidFill>
              </a:rPr>
              <a:t>umalliq</a:t>
            </a:r>
            <a:r>
              <a:rPr lang="es-ES_tradnl" sz="3400" b="1" dirty="0">
                <a:solidFill>
                  <a:srgbClr val="FF0000"/>
                </a:solidFill>
              </a:rPr>
              <a:t> </a:t>
            </a:r>
            <a:r>
              <a:rPr lang="es-ES_tradnl" sz="3400" b="1" dirty="0">
                <a:solidFill>
                  <a:srgbClr val="000090"/>
                </a:solidFill>
              </a:rPr>
              <a:t>es el que digamos, es la cabeza, entonces es el Presidente, es el equivalente y se ha utilizado para jefes o cabezas de muchos cargos, entonces se adaptaba, y lo que sí mantuvimos es la palabra “Congreso” ¿no? Pero sí “</a:t>
            </a:r>
            <a:r>
              <a:rPr lang="es-ES_tradnl" sz="3400" b="1" dirty="0">
                <a:solidFill>
                  <a:srgbClr val="FF0000"/>
                </a:solidFill>
              </a:rPr>
              <a:t>Perú </a:t>
            </a:r>
            <a:r>
              <a:rPr lang="es-ES_tradnl" sz="3400" b="1" dirty="0" err="1">
                <a:solidFill>
                  <a:srgbClr val="FF0000"/>
                </a:solidFill>
              </a:rPr>
              <a:t>Suyunchikpi</a:t>
            </a:r>
            <a:r>
              <a:rPr lang="es-ES_tradnl" sz="3400" b="1" dirty="0">
                <a:solidFill>
                  <a:srgbClr val="FF0000"/>
                </a:solidFill>
              </a:rPr>
              <a:t> Congreso </a:t>
            </a:r>
            <a:r>
              <a:rPr lang="es-ES_tradnl" sz="3400" b="1" dirty="0" err="1">
                <a:solidFill>
                  <a:srgbClr val="FF0000"/>
                </a:solidFill>
              </a:rPr>
              <a:t>Umalliqnin</a:t>
            </a:r>
            <a:r>
              <a:rPr lang="es-ES_tradnl" sz="3400" b="1" dirty="0">
                <a:solidFill>
                  <a:srgbClr val="000090"/>
                </a:solidFill>
              </a:rPr>
              <a:t>” era ´</a:t>
            </a:r>
            <a:r>
              <a:rPr lang="es-ES_tradnl" sz="3400" b="1" dirty="0">
                <a:solidFill>
                  <a:srgbClr val="FF0000"/>
                </a:solidFill>
              </a:rPr>
              <a:t>El Presidente del Congreso del Perú</a:t>
            </a:r>
            <a:r>
              <a:rPr lang="es-ES_tradnl" sz="3400" b="1" dirty="0">
                <a:solidFill>
                  <a:srgbClr val="000090"/>
                </a:solidFill>
              </a:rPr>
              <a:t>´, ¿no? Entonces hay un equivalente del “Congreso de la República”, o sea acá dice “República” pero hemos puesto “Perú” para que haya un sentido, para que se entienda de qué estamos hablando. Pero sí inicialmente hubo una propuesta de traducción que era creo un poco más larga que también trataba de traducir “Congreso” pero la sugerencia fue que mantuviésemos “Congreso” porque todavía ese término que planteaba la traducción </a:t>
            </a:r>
            <a:r>
              <a:rPr lang="es-ES_tradnl" sz="3400" b="1" dirty="0">
                <a:solidFill>
                  <a:srgbClr val="FF0000"/>
                </a:solidFill>
              </a:rPr>
              <a:t>no se había digamos, este, posicionado muy bien. </a:t>
            </a:r>
            <a:r>
              <a:rPr lang="es-ES_tradnl" sz="3400" b="1" dirty="0">
                <a:solidFill>
                  <a:srgbClr val="000090"/>
                </a:solidFill>
              </a:rPr>
              <a:t>Entonces podía haber el riesgo de que algunos hablantes no entendieran.´ (</a:t>
            </a:r>
            <a:r>
              <a:rPr lang="es-ES_tradnl" sz="3400" b="1" i="1" dirty="0">
                <a:solidFill>
                  <a:srgbClr val="000090"/>
                </a:solidFill>
              </a:rPr>
              <a:t>TAP Quechua </a:t>
            </a:r>
            <a:r>
              <a:rPr lang="es-ES_tradnl" sz="3400" b="1" i="1" dirty="0" err="1">
                <a:solidFill>
                  <a:srgbClr val="000090"/>
                </a:solidFill>
              </a:rPr>
              <a:t>Chanka</a:t>
            </a:r>
            <a:r>
              <a:rPr lang="es-ES_tradnl" sz="3400" b="1" i="1" dirty="0">
                <a:solidFill>
                  <a:srgbClr val="000090"/>
                </a:solidFill>
              </a:rPr>
              <a:t> 01 p 3 07:50</a:t>
            </a:r>
            <a:r>
              <a:rPr lang="es-ES_tradnl" sz="3400" b="1" dirty="0">
                <a:solidFill>
                  <a:srgbClr val="000090"/>
                </a:solidFill>
              </a:rPr>
              <a:t>)</a:t>
            </a:r>
            <a:endParaRPr lang="en-US" sz="3400" b="1" dirty="0">
              <a:solidFill>
                <a:srgbClr val="000090"/>
              </a:solidFill>
            </a:endParaRPr>
          </a:p>
          <a:p>
            <a:pPr marL="0" indent="0">
              <a:buNone/>
            </a:pPr>
            <a:endParaRPr lang="en-US" dirty="0"/>
          </a:p>
        </p:txBody>
      </p:sp>
    </p:spTree>
    <p:extLst>
      <p:ext uri="{BB962C8B-B14F-4D97-AF65-F5344CB8AC3E}">
        <p14:creationId xmlns:p14="http://schemas.microsoft.com/office/powerpoint/2010/main" val="279367123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97768"/>
            <a:ext cx="8579296" cy="1143000"/>
          </a:xfrm>
        </p:spPr>
        <p:txBody>
          <a:bodyPr>
            <a:normAutofit/>
          </a:bodyPr>
          <a:lstStyle/>
          <a:p>
            <a:r>
              <a:rPr lang="en-US" sz="3200" b="1" dirty="0" err="1">
                <a:solidFill>
                  <a:srgbClr val="000090"/>
                </a:solidFill>
              </a:rPr>
              <a:t>C</a:t>
            </a:r>
            <a:r>
              <a:rPr lang="en-US" sz="3200" b="1" dirty="0" err="1" smtClean="0">
                <a:solidFill>
                  <a:srgbClr val="000090"/>
                </a:solidFill>
              </a:rPr>
              <a:t>riterio</a:t>
            </a:r>
            <a:r>
              <a:rPr lang="en-US" sz="3200" b="1" dirty="0" smtClean="0">
                <a:solidFill>
                  <a:srgbClr val="000090"/>
                </a:solidFill>
              </a:rPr>
              <a:t> </a:t>
            </a:r>
            <a:r>
              <a:rPr lang="en-US" sz="3200" b="1" dirty="0" err="1" smtClean="0">
                <a:solidFill>
                  <a:srgbClr val="000090"/>
                </a:solidFill>
              </a:rPr>
              <a:t>básico</a:t>
            </a:r>
            <a:r>
              <a:rPr lang="en-US" sz="3200" b="1" dirty="0" smtClean="0">
                <a:solidFill>
                  <a:srgbClr val="000090"/>
                </a:solidFill>
              </a:rPr>
              <a:t> de </a:t>
            </a:r>
            <a:r>
              <a:rPr lang="en-US" sz="3200" b="1" dirty="0" err="1" smtClean="0">
                <a:solidFill>
                  <a:srgbClr val="000090"/>
                </a:solidFill>
              </a:rPr>
              <a:t>traducción</a:t>
            </a:r>
            <a:r>
              <a:rPr lang="en-US" sz="3200" b="1" dirty="0" smtClean="0">
                <a:solidFill>
                  <a:srgbClr val="000090"/>
                </a:solidFill>
              </a:rPr>
              <a:t> </a:t>
            </a:r>
            <a:r>
              <a:rPr lang="en-US" sz="3200" b="1" dirty="0">
                <a:solidFill>
                  <a:srgbClr val="000090"/>
                </a:solidFill>
              </a:rPr>
              <a:t>– </a:t>
            </a:r>
            <a:r>
              <a:rPr lang="en-US" sz="3200" b="1" dirty="0" err="1" smtClean="0">
                <a:solidFill>
                  <a:srgbClr val="008000"/>
                </a:solidFill>
              </a:rPr>
              <a:t>Chanka</a:t>
            </a:r>
            <a:r>
              <a:rPr lang="en-US" sz="3200" b="1" dirty="0" smtClean="0">
                <a:solidFill>
                  <a:srgbClr val="008000"/>
                </a:solidFill>
              </a:rPr>
              <a:t> Quechua</a:t>
            </a:r>
            <a:endParaRPr lang="en-US" sz="3200" b="1" dirty="0">
              <a:solidFill>
                <a:srgbClr val="008000"/>
              </a:solidFill>
            </a:endParaRPr>
          </a:p>
        </p:txBody>
      </p:sp>
      <p:sp>
        <p:nvSpPr>
          <p:cNvPr id="3" name="Content Placeholder 2"/>
          <p:cNvSpPr>
            <a:spLocks noGrp="1"/>
          </p:cNvSpPr>
          <p:nvPr>
            <p:ph idx="1"/>
          </p:nvPr>
        </p:nvSpPr>
        <p:spPr>
          <a:xfrm>
            <a:off x="457200" y="1628800"/>
            <a:ext cx="8435280" cy="5616624"/>
          </a:xfrm>
        </p:spPr>
        <p:txBody>
          <a:bodyPr>
            <a:normAutofit/>
          </a:bodyPr>
          <a:lstStyle/>
          <a:p>
            <a:pPr marL="0" indent="0">
              <a:buNone/>
            </a:pPr>
            <a:r>
              <a:rPr lang="es-ES" sz="2800" b="1" dirty="0">
                <a:solidFill>
                  <a:srgbClr val="000090"/>
                </a:solidFill>
              </a:rPr>
              <a:t>´Hay que tener en cuenta que estábamos haciendo la traducción precisamente para los hablantes, entonces es un grupo que no necesariamente ha tenido tanta exposición a este tipo de documentos; como no están familiarizados, entonces era bueno mantener desde ese punto de vista fijo el tema de que la intención era comunicar, más allá de mantener las formas, entonces por eso se hizo así (…)´ </a:t>
            </a:r>
            <a:r>
              <a:rPr lang="es-ES_tradnl" sz="2800" b="1" dirty="0" smtClean="0">
                <a:solidFill>
                  <a:srgbClr val="000090"/>
                </a:solidFill>
              </a:rPr>
              <a:t>(</a:t>
            </a:r>
            <a:r>
              <a:rPr lang="es-ES_tradnl" sz="2800" b="1" i="1" dirty="0" err="1">
                <a:solidFill>
                  <a:srgbClr val="000090"/>
                </a:solidFill>
              </a:rPr>
              <a:t>Chanka</a:t>
            </a:r>
            <a:r>
              <a:rPr lang="es-ES_tradnl" sz="2800" b="1" i="1" dirty="0">
                <a:solidFill>
                  <a:srgbClr val="000090"/>
                </a:solidFill>
              </a:rPr>
              <a:t> Quechua 01 p 3</a:t>
            </a:r>
            <a:r>
              <a:rPr lang="es-ES_tradnl" sz="2800" b="1" dirty="0">
                <a:solidFill>
                  <a:srgbClr val="000090"/>
                </a:solidFill>
              </a:rPr>
              <a:t>)</a:t>
            </a:r>
            <a:endParaRPr lang="en-US" sz="2800" b="1" dirty="0">
              <a:solidFill>
                <a:srgbClr val="000090"/>
              </a:solidFill>
            </a:endParaRPr>
          </a:p>
          <a:p>
            <a:endParaRPr lang="en-US" dirty="0"/>
          </a:p>
        </p:txBody>
      </p:sp>
    </p:spTree>
    <p:extLst>
      <p:ext uri="{BB962C8B-B14F-4D97-AF65-F5344CB8AC3E}">
        <p14:creationId xmlns:p14="http://schemas.microsoft.com/office/powerpoint/2010/main" val="258471144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85800"/>
            <a:ext cx="8229600" cy="1143000"/>
          </a:xfrm>
        </p:spPr>
        <p:txBody>
          <a:bodyPr>
            <a:normAutofit fontScale="90000"/>
          </a:bodyPr>
          <a:lstStyle/>
          <a:p>
            <a:r>
              <a:rPr lang="en-US" sz="4000" b="1" dirty="0" smtClean="0">
                <a:solidFill>
                  <a:srgbClr val="000090"/>
                </a:solidFill>
              </a:rPr>
              <a:t>Discursive strategies</a:t>
            </a:r>
            <a:r>
              <a:rPr lang="en-US" b="1" dirty="0">
                <a:solidFill>
                  <a:srgbClr val="000090"/>
                </a:solidFill>
              </a:rPr>
              <a:t/>
            </a:r>
            <a:br>
              <a:rPr lang="en-US" b="1" dirty="0">
                <a:solidFill>
                  <a:srgbClr val="000090"/>
                </a:solidFill>
              </a:rPr>
            </a:br>
            <a:endParaRPr lang="en-US" dirty="0"/>
          </a:p>
        </p:txBody>
      </p:sp>
      <p:sp>
        <p:nvSpPr>
          <p:cNvPr id="3" name="Content Placeholder 2"/>
          <p:cNvSpPr>
            <a:spLocks noGrp="1"/>
          </p:cNvSpPr>
          <p:nvPr>
            <p:ph idx="1"/>
          </p:nvPr>
        </p:nvSpPr>
        <p:spPr>
          <a:xfrm>
            <a:off x="493712" y="1600200"/>
            <a:ext cx="8686800" cy="4781128"/>
          </a:xfrm>
        </p:spPr>
        <p:txBody>
          <a:bodyPr>
            <a:normAutofit/>
          </a:bodyPr>
          <a:lstStyle/>
          <a:p>
            <a:r>
              <a:rPr lang="es-ES" b="1" dirty="0">
                <a:solidFill>
                  <a:srgbClr val="000090"/>
                </a:solidFill>
              </a:rPr>
              <a:t>Use of </a:t>
            </a:r>
            <a:r>
              <a:rPr lang="es-ES" b="1" dirty="0" err="1">
                <a:solidFill>
                  <a:srgbClr val="000090"/>
                </a:solidFill>
              </a:rPr>
              <a:t>explanations</a:t>
            </a:r>
            <a:endParaRPr lang="es-ES" b="1" dirty="0">
              <a:solidFill>
                <a:srgbClr val="000090"/>
              </a:solidFill>
            </a:endParaRPr>
          </a:p>
          <a:p>
            <a:r>
              <a:rPr lang="en-US" b="1" dirty="0" smtClean="0">
                <a:solidFill>
                  <a:srgbClr val="000090"/>
                </a:solidFill>
              </a:rPr>
              <a:t>Shift from indicative to interrogative mood</a:t>
            </a:r>
          </a:p>
          <a:p>
            <a:r>
              <a:rPr lang="en-US" b="1" dirty="0" smtClean="0">
                <a:solidFill>
                  <a:srgbClr val="000090"/>
                </a:solidFill>
              </a:rPr>
              <a:t>Shift from 3rd p. sing. to 1</a:t>
            </a:r>
            <a:r>
              <a:rPr lang="en-US" b="1" baseline="30000" dirty="0" smtClean="0">
                <a:solidFill>
                  <a:srgbClr val="000090"/>
                </a:solidFill>
              </a:rPr>
              <a:t>st</a:t>
            </a:r>
            <a:r>
              <a:rPr lang="en-US" b="1" dirty="0" smtClean="0">
                <a:solidFill>
                  <a:srgbClr val="000090"/>
                </a:solidFill>
              </a:rPr>
              <a:t> p. pl.</a:t>
            </a:r>
          </a:p>
          <a:p>
            <a:endParaRPr lang="es-ES_tradnl" b="1" dirty="0" smtClean="0">
              <a:solidFill>
                <a:srgbClr val="000090"/>
              </a:solidFill>
            </a:endParaRPr>
          </a:p>
          <a:p>
            <a:endParaRPr lang="es-ES_tradnl" b="1" dirty="0">
              <a:solidFill>
                <a:srgbClr val="000090"/>
              </a:solidFill>
            </a:endParaRPr>
          </a:p>
          <a:p>
            <a:pPr marL="0" indent="0">
              <a:buNone/>
            </a:pPr>
            <a:endParaRPr lang="es-ES_tradnl" b="1" dirty="0" smtClean="0">
              <a:solidFill>
                <a:srgbClr val="000090"/>
              </a:solidFill>
            </a:endParaRPr>
          </a:p>
        </p:txBody>
      </p:sp>
    </p:spTree>
    <p:extLst>
      <p:ext uri="{BB962C8B-B14F-4D97-AF65-F5344CB8AC3E}">
        <p14:creationId xmlns:p14="http://schemas.microsoft.com/office/powerpoint/2010/main" val="33406709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1928" y="620688"/>
            <a:ext cx="8884568" cy="1584176"/>
          </a:xfrm>
        </p:spPr>
        <p:txBody>
          <a:bodyPr>
            <a:normAutofit/>
          </a:bodyPr>
          <a:lstStyle/>
          <a:p>
            <a:r>
              <a:rPr lang="en-US" sz="2800" b="1" i="1" dirty="0" smtClean="0">
                <a:solidFill>
                  <a:srgbClr val="000090"/>
                </a:solidFill>
              </a:rPr>
              <a:t>Collaborative research project</a:t>
            </a:r>
          </a:p>
          <a:p>
            <a:r>
              <a:rPr lang="en-US" sz="2800" b="1" dirty="0" smtClean="0">
                <a:solidFill>
                  <a:srgbClr val="000090"/>
                </a:solidFill>
              </a:rPr>
              <a:t>“Translating Cultures: the legislated mediation of indigenous rights in Peru”</a:t>
            </a:r>
            <a:endParaRPr lang="en-US" sz="2800" b="1" dirty="0">
              <a:solidFill>
                <a:srgbClr val="000090"/>
              </a:solidFill>
            </a:endParaRPr>
          </a:p>
          <a:p>
            <a:endParaRPr lang="en-US" sz="3600" b="1" dirty="0" smtClean="0">
              <a:ln w="17780" cmpd="sng">
                <a:solidFill>
                  <a:srgbClr val="FFFFFF"/>
                </a:solidFill>
                <a:prstDash val="solid"/>
                <a:miter lim="800000"/>
              </a:ln>
              <a:solidFill>
                <a:srgbClr val="000068"/>
              </a:solidFill>
              <a:effectLst/>
            </a:endParaRPr>
          </a:p>
        </p:txBody>
      </p:sp>
      <p:sp>
        <p:nvSpPr>
          <p:cNvPr id="4" name="Subtitle 2"/>
          <p:cNvSpPr txBox="1">
            <a:spLocks/>
          </p:cNvSpPr>
          <p:nvPr/>
        </p:nvSpPr>
        <p:spPr>
          <a:xfrm>
            <a:off x="611560" y="2276872"/>
            <a:ext cx="8208912" cy="3456384"/>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2400" b="1" i="1" dirty="0" smtClean="0">
                <a:solidFill>
                  <a:srgbClr val="000090"/>
                </a:solidFill>
              </a:rPr>
              <a:t>Researchers:</a:t>
            </a:r>
          </a:p>
          <a:p>
            <a:pPr algn="l"/>
            <a:r>
              <a:rPr lang="en-US" sz="2400" b="1" dirty="0" err="1" smtClean="0">
                <a:solidFill>
                  <a:srgbClr val="000090"/>
                </a:solidFill>
              </a:rPr>
              <a:t>Rosaleen</a:t>
            </a:r>
            <a:r>
              <a:rPr lang="en-US" sz="2400" b="1" dirty="0" smtClean="0">
                <a:solidFill>
                  <a:srgbClr val="000090"/>
                </a:solidFill>
              </a:rPr>
              <a:t> Howard, Newcastle University</a:t>
            </a:r>
          </a:p>
          <a:p>
            <a:pPr algn="l"/>
            <a:r>
              <a:rPr lang="en-US" sz="2400" b="1" dirty="0" smtClean="0">
                <a:solidFill>
                  <a:srgbClr val="000090"/>
                </a:solidFill>
              </a:rPr>
              <a:t>Raquel de Pedro </a:t>
            </a:r>
            <a:r>
              <a:rPr lang="en-US" sz="2400" b="1" dirty="0" err="1" smtClean="0">
                <a:solidFill>
                  <a:srgbClr val="000090"/>
                </a:solidFill>
              </a:rPr>
              <a:t>Ricoy</a:t>
            </a:r>
            <a:r>
              <a:rPr lang="en-US" sz="2400" b="1" dirty="0" smtClean="0">
                <a:solidFill>
                  <a:srgbClr val="000090"/>
                </a:solidFill>
              </a:rPr>
              <a:t>, Heriot-Watt University</a:t>
            </a:r>
          </a:p>
          <a:p>
            <a:pPr algn="l"/>
            <a:r>
              <a:rPr lang="en-US" sz="2400" b="1" dirty="0" smtClean="0">
                <a:solidFill>
                  <a:srgbClr val="000090"/>
                </a:solidFill>
              </a:rPr>
              <a:t>Luis Andrade, </a:t>
            </a:r>
            <a:r>
              <a:rPr lang="en-US" sz="2400" b="1" dirty="0" err="1" smtClean="0">
                <a:solidFill>
                  <a:srgbClr val="000090"/>
                </a:solidFill>
              </a:rPr>
              <a:t>Pontificia</a:t>
            </a:r>
            <a:r>
              <a:rPr lang="en-US" sz="2400" b="1" dirty="0" smtClean="0">
                <a:solidFill>
                  <a:srgbClr val="000090"/>
                </a:solidFill>
              </a:rPr>
              <a:t> Universidad </a:t>
            </a:r>
            <a:r>
              <a:rPr lang="en-US" sz="2400" b="1" dirty="0" err="1" smtClean="0">
                <a:solidFill>
                  <a:srgbClr val="000090"/>
                </a:solidFill>
              </a:rPr>
              <a:t>Católica</a:t>
            </a:r>
            <a:r>
              <a:rPr lang="en-US" sz="2400" b="1" dirty="0" smtClean="0">
                <a:solidFill>
                  <a:srgbClr val="000090"/>
                </a:solidFill>
              </a:rPr>
              <a:t> del </a:t>
            </a:r>
            <a:r>
              <a:rPr lang="en-US" sz="2400" b="1" dirty="0" err="1" smtClean="0">
                <a:solidFill>
                  <a:srgbClr val="000090"/>
                </a:solidFill>
              </a:rPr>
              <a:t>Perú</a:t>
            </a:r>
            <a:r>
              <a:rPr lang="en-US" sz="2400" b="1" dirty="0" smtClean="0">
                <a:solidFill>
                  <a:srgbClr val="000090"/>
                </a:solidFill>
              </a:rPr>
              <a:t> (PUCP)</a:t>
            </a:r>
          </a:p>
          <a:p>
            <a:pPr algn="l"/>
            <a:r>
              <a:rPr lang="en-US" sz="2400" b="1" i="1" dirty="0" smtClean="0">
                <a:solidFill>
                  <a:srgbClr val="000090"/>
                </a:solidFill>
              </a:rPr>
              <a:t>Research partners:</a:t>
            </a:r>
          </a:p>
          <a:p>
            <a:pPr algn="l"/>
            <a:r>
              <a:rPr lang="en-US" sz="2400" b="1" dirty="0" err="1" smtClean="0">
                <a:solidFill>
                  <a:srgbClr val="000090"/>
                </a:solidFill>
              </a:rPr>
              <a:t>Viceministerio</a:t>
            </a:r>
            <a:r>
              <a:rPr lang="en-US" sz="2400" b="1" dirty="0" smtClean="0">
                <a:solidFill>
                  <a:srgbClr val="000090"/>
                </a:solidFill>
              </a:rPr>
              <a:t> de </a:t>
            </a:r>
            <a:r>
              <a:rPr lang="en-US" sz="2400" b="1" dirty="0" err="1" smtClean="0">
                <a:solidFill>
                  <a:srgbClr val="000090"/>
                </a:solidFill>
              </a:rPr>
              <a:t>Interculturalidad</a:t>
            </a:r>
            <a:r>
              <a:rPr lang="en-US" sz="2400" b="1" dirty="0" smtClean="0">
                <a:solidFill>
                  <a:srgbClr val="000090"/>
                </a:solidFill>
              </a:rPr>
              <a:t>, </a:t>
            </a:r>
            <a:r>
              <a:rPr lang="en-US" sz="2400" b="1" dirty="0" err="1" smtClean="0">
                <a:solidFill>
                  <a:srgbClr val="000090"/>
                </a:solidFill>
              </a:rPr>
              <a:t>Dirección</a:t>
            </a:r>
            <a:r>
              <a:rPr lang="en-US" sz="2400" b="1" dirty="0" smtClean="0">
                <a:solidFill>
                  <a:srgbClr val="000090"/>
                </a:solidFill>
              </a:rPr>
              <a:t> de </a:t>
            </a:r>
            <a:r>
              <a:rPr lang="en-US" sz="2400" b="1" dirty="0" err="1" smtClean="0">
                <a:solidFill>
                  <a:srgbClr val="000090"/>
                </a:solidFill>
              </a:rPr>
              <a:t>Lenguas</a:t>
            </a:r>
            <a:r>
              <a:rPr lang="en-US" sz="2400" b="1" dirty="0" smtClean="0">
                <a:solidFill>
                  <a:srgbClr val="000090"/>
                </a:solidFill>
              </a:rPr>
              <a:t> </a:t>
            </a:r>
            <a:r>
              <a:rPr lang="en-US" sz="2400" b="1" dirty="0" err="1" smtClean="0">
                <a:solidFill>
                  <a:srgbClr val="000090"/>
                </a:solidFill>
              </a:rPr>
              <a:t>Indígenas</a:t>
            </a:r>
            <a:r>
              <a:rPr lang="en-US" sz="2400" b="1" dirty="0" smtClean="0">
                <a:solidFill>
                  <a:srgbClr val="000090"/>
                </a:solidFill>
              </a:rPr>
              <a:t> (DLI), Ministry of Culture, Peru</a:t>
            </a:r>
          </a:p>
          <a:p>
            <a:pPr algn="l"/>
            <a:r>
              <a:rPr lang="en-US" sz="2400" b="1" dirty="0" err="1" smtClean="0">
                <a:solidFill>
                  <a:srgbClr val="000090"/>
                </a:solidFill>
              </a:rPr>
              <a:t>Servicios</a:t>
            </a:r>
            <a:r>
              <a:rPr lang="en-US" sz="2400" b="1" dirty="0" smtClean="0">
                <a:solidFill>
                  <a:srgbClr val="000090"/>
                </a:solidFill>
              </a:rPr>
              <a:t> </a:t>
            </a:r>
            <a:r>
              <a:rPr lang="en-US" sz="2400" b="1" dirty="0" err="1" smtClean="0">
                <a:solidFill>
                  <a:srgbClr val="000090"/>
                </a:solidFill>
              </a:rPr>
              <a:t>Educativos</a:t>
            </a:r>
            <a:r>
              <a:rPr lang="en-US" sz="2400" b="1" dirty="0" smtClean="0">
                <a:solidFill>
                  <a:srgbClr val="000090"/>
                </a:solidFill>
              </a:rPr>
              <a:t> Rurales (SER), Peru</a:t>
            </a:r>
            <a:endParaRPr lang="en-US" sz="2400" b="1" dirty="0">
              <a:solidFill>
                <a:srgbClr val="000090"/>
              </a:solidFill>
            </a:endParaRPr>
          </a:p>
        </p:txBody>
      </p:sp>
      <p:pic>
        <p:nvPicPr>
          <p:cNvPr id="7" name="Picture 5" descr="CMYK LScape.eps"/>
          <p:cNvPicPr>
            <a:picLocks noChangeAspect="1"/>
          </p:cNvPicPr>
          <p:nvPr/>
        </p:nvPicPr>
        <p:blipFill>
          <a:blip r:embed="rId2" cstate="print"/>
          <a:srcRect/>
          <a:stretch>
            <a:fillRect/>
          </a:stretch>
        </p:blipFill>
        <p:spPr bwMode="auto">
          <a:xfrm>
            <a:off x="6105847" y="5807224"/>
            <a:ext cx="2714625" cy="646112"/>
          </a:xfrm>
          <a:prstGeom prst="rect">
            <a:avLst/>
          </a:prstGeom>
          <a:noFill/>
          <a:ln w="9525">
            <a:noFill/>
            <a:miter lim="800000"/>
            <a:headEnd/>
            <a:tailEnd/>
          </a:ln>
        </p:spPr>
      </p:pic>
    </p:spTree>
    <p:extLst>
      <p:ext uri="{BB962C8B-B14F-4D97-AF65-F5344CB8AC3E}">
        <p14:creationId xmlns:p14="http://schemas.microsoft.com/office/powerpoint/2010/main" val="219391625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8964488" cy="854968"/>
          </a:xfrm>
        </p:spPr>
        <p:txBody>
          <a:bodyPr>
            <a:noAutofit/>
          </a:bodyPr>
          <a:lstStyle/>
          <a:p>
            <a:r>
              <a:rPr lang="en-US" sz="3600" b="1" dirty="0" smtClean="0">
                <a:solidFill>
                  <a:srgbClr val="000090"/>
                </a:solidFill>
              </a:rPr>
              <a:t>Shift from indicative to interrogative mood</a:t>
            </a:r>
            <a:r>
              <a:rPr lang="en-US" sz="3600" b="1" dirty="0">
                <a:solidFill>
                  <a:srgbClr val="000090"/>
                </a:solidFill>
              </a:rPr>
              <a:t/>
            </a:r>
            <a:br>
              <a:rPr lang="en-US" sz="3600" b="1" dirty="0">
                <a:solidFill>
                  <a:srgbClr val="000090"/>
                </a:solidFill>
              </a:rPr>
            </a:br>
            <a:endParaRPr lang="en-US" sz="3600" dirty="0"/>
          </a:p>
        </p:txBody>
      </p:sp>
      <p:sp>
        <p:nvSpPr>
          <p:cNvPr id="3" name="Content Placeholder 2"/>
          <p:cNvSpPr>
            <a:spLocks noGrp="1"/>
          </p:cNvSpPr>
          <p:nvPr>
            <p:ph idx="1"/>
          </p:nvPr>
        </p:nvSpPr>
        <p:spPr>
          <a:xfrm>
            <a:off x="395536" y="1855365"/>
            <a:ext cx="8589640" cy="4525963"/>
          </a:xfrm>
        </p:spPr>
        <p:txBody>
          <a:bodyPr>
            <a:normAutofit/>
          </a:bodyPr>
          <a:lstStyle/>
          <a:p>
            <a:pPr marL="0" indent="0">
              <a:buNone/>
            </a:pPr>
            <a:r>
              <a:rPr lang="es-ES" b="1" i="1" dirty="0" err="1" smtClean="0">
                <a:solidFill>
                  <a:srgbClr val="008000"/>
                </a:solidFill>
              </a:rPr>
              <a:t>Chanka</a:t>
            </a:r>
            <a:r>
              <a:rPr lang="es-ES" b="1" i="1" dirty="0" smtClean="0">
                <a:solidFill>
                  <a:srgbClr val="008000"/>
                </a:solidFill>
              </a:rPr>
              <a:t> Quechua</a:t>
            </a:r>
          </a:p>
          <a:p>
            <a:pPr marL="0" indent="0">
              <a:buNone/>
            </a:pPr>
            <a:r>
              <a:rPr lang="es-ES" b="1" dirty="0" err="1" smtClean="0">
                <a:solidFill>
                  <a:srgbClr val="FF0000"/>
                </a:solidFill>
              </a:rPr>
              <a:t>Article</a:t>
            </a:r>
            <a:r>
              <a:rPr lang="es-ES" b="1" dirty="0" smtClean="0">
                <a:solidFill>
                  <a:srgbClr val="FF0000"/>
                </a:solidFill>
              </a:rPr>
              <a:t> </a:t>
            </a:r>
            <a:r>
              <a:rPr lang="es-ES" b="1" dirty="0">
                <a:solidFill>
                  <a:srgbClr val="FF0000"/>
                </a:solidFill>
              </a:rPr>
              <a:t>1 </a:t>
            </a:r>
            <a:r>
              <a:rPr lang="es-ES" b="1" i="1" dirty="0" smtClean="0">
                <a:solidFill>
                  <a:srgbClr val="000090"/>
                </a:solidFill>
              </a:rPr>
              <a:t>Objeto </a:t>
            </a:r>
            <a:r>
              <a:rPr lang="es-ES" b="1" i="1" dirty="0">
                <a:solidFill>
                  <a:srgbClr val="000090"/>
                </a:solidFill>
              </a:rPr>
              <a:t>de la </a:t>
            </a:r>
            <a:r>
              <a:rPr lang="es-ES" b="1" i="1" dirty="0" smtClean="0">
                <a:solidFill>
                  <a:srgbClr val="000090"/>
                </a:solidFill>
              </a:rPr>
              <a:t>Ley </a:t>
            </a:r>
            <a:r>
              <a:rPr lang="es-ES" b="1" dirty="0" smtClean="0">
                <a:solidFill>
                  <a:srgbClr val="000090"/>
                </a:solidFill>
              </a:rPr>
              <a:t>= ´</a:t>
            </a:r>
            <a:r>
              <a:rPr lang="es-ES" b="1" dirty="0" err="1">
                <a:solidFill>
                  <a:srgbClr val="000090"/>
                </a:solidFill>
              </a:rPr>
              <a:t>Imapaqmi</a:t>
            </a:r>
            <a:r>
              <a:rPr lang="es-ES" b="1" dirty="0">
                <a:solidFill>
                  <a:srgbClr val="000090"/>
                </a:solidFill>
              </a:rPr>
              <a:t> </a:t>
            </a:r>
            <a:r>
              <a:rPr lang="es-ES" b="1" dirty="0" err="1">
                <a:solidFill>
                  <a:srgbClr val="000090"/>
                </a:solidFill>
              </a:rPr>
              <a:t>kay</a:t>
            </a:r>
            <a:r>
              <a:rPr lang="es-ES" b="1" dirty="0">
                <a:solidFill>
                  <a:srgbClr val="000090"/>
                </a:solidFill>
              </a:rPr>
              <a:t> Ley´ </a:t>
            </a:r>
            <a:r>
              <a:rPr lang="es-ES" b="1" dirty="0" smtClean="0">
                <a:solidFill>
                  <a:srgbClr val="000090"/>
                </a:solidFill>
              </a:rPr>
              <a:t>(´</a:t>
            </a:r>
            <a:r>
              <a:rPr lang="es-ES" b="1" dirty="0" err="1" smtClean="0">
                <a:solidFill>
                  <a:srgbClr val="000090"/>
                </a:solidFill>
              </a:rPr>
              <a:t>What</a:t>
            </a:r>
            <a:r>
              <a:rPr lang="es-ES" b="1" dirty="0" smtClean="0">
                <a:solidFill>
                  <a:srgbClr val="000090"/>
                </a:solidFill>
              </a:rPr>
              <a:t> </a:t>
            </a:r>
            <a:r>
              <a:rPr lang="es-ES" b="1" dirty="0" err="1" smtClean="0">
                <a:solidFill>
                  <a:srgbClr val="000090"/>
                </a:solidFill>
              </a:rPr>
              <a:t>is</a:t>
            </a:r>
            <a:r>
              <a:rPr lang="es-ES" b="1" dirty="0" smtClean="0">
                <a:solidFill>
                  <a:srgbClr val="000090"/>
                </a:solidFill>
              </a:rPr>
              <a:t> </a:t>
            </a:r>
            <a:r>
              <a:rPr lang="es-ES" b="1" dirty="0" err="1" smtClean="0">
                <a:solidFill>
                  <a:srgbClr val="000090"/>
                </a:solidFill>
              </a:rPr>
              <a:t>this</a:t>
            </a:r>
            <a:r>
              <a:rPr lang="es-ES" b="1" dirty="0" smtClean="0">
                <a:solidFill>
                  <a:srgbClr val="000090"/>
                </a:solidFill>
              </a:rPr>
              <a:t> </a:t>
            </a:r>
            <a:r>
              <a:rPr lang="es-ES" b="1" dirty="0" err="1" smtClean="0">
                <a:solidFill>
                  <a:srgbClr val="000090"/>
                </a:solidFill>
              </a:rPr>
              <a:t>Law</a:t>
            </a:r>
            <a:r>
              <a:rPr lang="es-ES" b="1" dirty="0" smtClean="0">
                <a:solidFill>
                  <a:srgbClr val="000090"/>
                </a:solidFill>
              </a:rPr>
              <a:t> </a:t>
            </a:r>
            <a:r>
              <a:rPr lang="es-ES" b="1" dirty="0" err="1" smtClean="0">
                <a:solidFill>
                  <a:srgbClr val="000090"/>
                </a:solidFill>
              </a:rPr>
              <a:t>for</a:t>
            </a:r>
            <a:r>
              <a:rPr lang="es-ES" b="1" dirty="0" smtClean="0">
                <a:solidFill>
                  <a:srgbClr val="000090"/>
                </a:solidFill>
              </a:rPr>
              <a:t>?´</a:t>
            </a:r>
            <a:r>
              <a:rPr lang="es-ES" b="1" dirty="0">
                <a:solidFill>
                  <a:srgbClr val="000090"/>
                </a:solidFill>
              </a:rPr>
              <a:t>) </a:t>
            </a:r>
            <a:endParaRPr lang="es-ES" b="1" dirty="0" smtClean="0">
              <a:solidFill>
                <a:srgbClr val="000090"/>
              </a:solidFill>
            </a:endParaRPr>
          </a:p>
          <a:p>
            <a:pPr marL="0" indent="0">
              <a:buNone/>
            </a:pPr>
            <a:r>
              <a:rPr lang="es-ES" b="1" i="1" dirty="0" err="1" smtClean="0">
                <a:solidFill>
                  <a:srgbClr val="008000"/>
                </a:solidFill>
              </a:rPr>
              <a:t>Aymara</a:t>
            </a:r>
            <a:endParaRPr lang="es-ES" b="1" i="1" dirty="0" smtClean="0">
              <a:solidFill>
                <a:srgbClr val="008000"/>
              </a:solidFill>
            </a:endParaRPr>
          </a:p>
          <a:p>
            <a:pPr marL="0" indent="0">
              <a:buNone/>
            </a:pPr>
            <a:r>
              <a:rPr lang="es-ES" b="1" dirty="0" err="1" smtClean="0">
                <a:solidFill>
                  <a:srgbClr val="FF0000"/>
                </a:solidFill>
              </a:rPr>
              <a:t>Article</a:t>
            </a:r>
            <a:r>
              <a:rPr lang="es-ES" b="1" dirty="0" smtClean="0">
                <a:solidFill>
                  <a:srgbClr val="FF0000"/>
                </a:solidFill>
              </a:rPr>
              <a:t> </a:t>
            </a:r>
            <a:r>
              <a:rPr lang="es-ES" b="1" dirty="0">
                <a:solidFill>
                  <a:srgbClr val="FF0000"/>
                </a:solidFill>
              </a:rPr>
              <a:t>3 </a:t>
            </a:r>
            <a:r>
              <a:rPr lang="es-PE" b="1" i="1" dirty="0" smtClean="0">
                <a:solidFill>
                  <a:srgbClr val="000090"/>
                </a:solidFill>
              </a:rPr>
              <a:t>Definición </a:t>
            </a:r>
            <a:r>
              <a:rPr lang="es-PE" b="1" i="1" dirty="0">
                <a:solidFill>
                  <a:srgbClr val="000090"/>
                </a:solidFill>
              </a:rPr>
              <a:t>de lenguas </a:t>
            </a:r>
            <a:r>
              <a:rPr lang="es-PE" b="1" i="1" dirty="0" smtClean="0">
                <a:solidFill>
                  <a:srgbClr val="000090"/>
                </a:solidFill>
              </a:rPr>
              <a:t>originarias </a:t>
            </a:r>
            <a:r>
              <a:rPr lang="es-PE" b="1" dirty="0" smtClean="0">
                <a:solidFill>
                  <a:srgbClr val="000090"/>
                </a:solidFill>
              </a:rPr>
              <a:t>= ´Kunasa </a:t>
            </a:r>
            <a:r>
              <a:rPr lang="es-PE" b="1" dirty="0">
                <a:solidFill>
                  <a:srgbClr val="000090"/>
                </a:solidFill>
              </a:rPr>
              <a:t>tunu </a:t>
            </a:r>
            <a:r>
              <a:rPr lang="es-PE" b="1" dirty="0" smtClean="0">
                <a:solidFill>
                  <a:srgbClr val="000090"/>
                </a:solidFill>
              </a:rPr>
              <a:t>arunaka</a:t>
            </a:r>
            <a:r>
              <a:rPr lang="es-PE" b="1" dirty="0" smtClean="0">
                <a:solidFill>
                  <a:srgbClr val="FF0000"/>
                </a:solidFill>
              </a:rPr>
              <a:t>na</a:t>
            </a:r>
            <a:r>
              <a:rPr lang="es-PE" b="1" dirty="0" smtClean="0">
                <a:solidFill>
                  <a:srgbClr val="000090"/>
                </a:solidFill>
              </a:rPr>
              <a:t>xa´ </a:t>
            </a:r>
            <a:r>
              <a:rPr lang="es-PE" b="1" dirty="0">
                <a:solidFill>
                  <a:srgbClr val="000090"/>
                </a:solidFill>
              </a:rPr>
              <a:t>(</a:t>
            </a:r>
            <a:r>
              <a:rPr lang="es-PE" b="1" dirty="0" smtClean="0">
                <a:solidFill>
                  <a:srgbClr val="000090"/>
                </a:solidFill>
              </a:rPr>
              <a:t>´What are indigenous languages?</a:t>
            </a:r>
            <a:r>
              <a:rPr lang="es-PE" b="1" dirty="0">
                <a:solidFill>
                  <a:srgbClr val="000090"/>
                </a:solidFill>
              </a:rPr>
              <a:t>´)</a:t>
            </a:r>
            <a:r>
              <a:rPr lang="en-US" b="1" dirty="0">
                <a:solidFill>
                  <a:srgbClr val="000090"/>
                </a:solidFill>
              </a:rPr>
              <a:t> </a:t>
            </a:r>
          </a:p>
        </p:txBody>
      </p:sp>
    </p:spTree>
    <p:extLst>
      <p:ext uri="{BB962C8B-B14F-4D97-AF65-F5344CB8AC3E}">
        <p14:creationId xmlns:p14="http://schemas.microsoft.com/office/powerpoint/2010/main" val="383865541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a:bodyPr>
          <a:lstStyle/>
          <a:p>
            <a:r>
              <a:rPr lang="en-US" b="1" dirty="0">
                <a:solidFill>
                  <a:srgbClr val="000090"/>
                </a:solidFill>
              </a:rPr>
              <a:t>Shift from 3rd p. sing. to 1st p. pl.</a:t>
            </a:r>
          </a:p>
        </p:txBody>
      </p:sp>
      <p:sp>
        <p:nvSpPr>
          <p:cNvPr id="3" name="Content Placeholder 2"/>
          <p:cNvSpPr>
            <a:spLocks noGrp="1"/>
          </p:cNvSpPr>
          <p:nvPr>
            <p:ph idx="1"/>
          </p:nvPr>
        </p:nvSpPr>
        <p:spPr>
          <a:xfrm>
            <a:off x="395536" y="1124744"/>
            <a:ext cx="8424936" cy="5544616"/>
          </a:xfrm>
        </p:spPr>
        <p:txBody>
          <a:bodyPr>
            <a:normAutofit fontScale="77500" lnSpcReduction="20000"/>
          </a:bodyPr>
          <a:lstStyle/>
          <a:p>
            <a:pPr marL="0" indent="0">
              <a:buNone/>
            </a:pPr>
            <a:r>
              <a:rPr lang="es-ES" b="1" dirty="0" err="1">
                <a:solidFill>
                  <a:srgbClr val="FF0000"/>
                </a:solidFill>
              </a:rPr>
              <a:t>Article</a:t>
            </a:r>
            <a:r>
              <a:rPr lang="es-ES" b="1" dirty="0">
                <a:solidFill>
                  <a:srgbClr val="FF0000"/>
                </a:solidFill>
              </a:rPr>
              <a:t> </a:t>
            </a:r>
            <a:r>
              <a:rPr lang="es-ES" sz="3400" b="1" i="1" dirty="0" smtClean="0">
                <a:solidFill>
                  <a:srgbClr val="FF0000"/>
                </a:solidFill>
              </a:rPr>
              <a:t>1.1 </a:t>
            </a:r>
            <a:r>
              <a:rPr lang="es-ES" sz="3400" b="1" i="1" dirty="0" err="1">
                <a:solidFill>
                  <a:srgbClr val="008000"/>
                </a:solidFill>
              </a:rPr>
              <a:t>C</a:t>
            </a:r>
            <a:r>
              <a:rPr lang="es-ES" sz="3400" b="1" i="1" dirty="0" err="1" smtClean="0">
                <a:solidFill>
                  <a:srgbClr val="008000"/>
                </a:solidFill>
              </a:rPr>
              <a:t>hanka</a:t>
            </a:r>
            <a:r>
              <a:rPr lang="es-ES" sz="3400" b="1" i="1" dirty="0" smtClean="0">
                <a:solidFill>
                  <a:srgbClr val="FF0000"/>
                </a:solidFill>
              </a:rPr>
              <a:t> </a:t>
            </a:r>
            <a:r>
              <a:rPr lang="es-ES" sz="3400" b="1" i="1" dirty="0" smtClean="0">
                <a:solidFill>
                  <a:srgbClr val="008000"/>
                </a:solidFill>
              </a:rPr>
              <a:t>Quechua</a:t>
            </a:r>
          </a:p>
          <a:p>
            <a:pPr marL="0" indent="0">
              <a:buNone/>
            </a:pPr>
            <a:endParaRPr lang="es-ES" sz="3400" b="1" dirty="0">
              <a:solidFill>
                <a:srgbClr val="000090"/>
              </a:solidFill>
            </a:endParaRPr>
          </a:p>
          <a:p>
            <a:pPr marL="0" indent="0">
              <a:buNone/>
            </a:pPr>
            <a:r>
              <a:rPr lang="es-ES" sz="3400" b="1" i="1" dirty="0" smtClean="0">
                <a:solidFill>
                  <a:srgbClr val="000090"/>
                </a:solidFill>
              </a:rPr>
              <a:t>La </a:t>
            </a:r>
            <a:r>
              <a:rPr lang="es-ES" sz="3400" b="1" i="1" dirty="0">
                <a:solidFill>
                  <a:srgbClr val="000090"/>
                </a:solidFill>
              </a:rPr>
              <a:t>presente Ley tiene el objeto de precisar el alcance de los derechos y garantías individuales y colectivas que, en materia lingüística, se establece en el artículo 48 de la Constitución Política del </a:t>
            </a:r>
            <a:r>
              <a:rPr lang="es-ES" sz="3400" b="1" i="1" dirty="0" smtClean="0">
                <a:solidFill>
                  <a:srgbClr val="000090"/>
                </a:solidFill>
              </a:rPr>
              <a:t>Perú </a:t>
            </a:r>
          </a:p>
          <a:p>
            <a:pPr marL="0" indent="0">
              <a:buNone/>
            </a:pPr>
            <a:r>
              <a:rPr lang="es-PE" sz="3400" b="1" dirty="0" smtClean="0">
                <a:solidFill>
                  <a:srgbClr val="000090"/>
                </a:solidFill>
              </a:rPr>
              <a:t>(</a:t>
            </a:r>
            <a:r>
              <a:rPr lang="es-PE" sz="3400" b="1" i="1" dirty="0" smtClean="0">
                <a:solidFill>
                  <a:srgbClr val="000090"/>
                </a:solidFill>
              </a:rPr>
              <a:t>Ministerio </a:t>
            </a:r>
            <a:r>
              <a:rPr lang="es-PE" sz="3400" b="1" i="1" dirty="0">
                <a:solidFill>
                  <a:srgbClr val="000090"/>
                </a:solidFill>
              </a:rPr>
              <a:t>de Cultura 2014: 5</a:t>
            </a:r>
            <a:r>
              <a:rPr lang="es-PE" sz="3400" b="1" dirty="0" smtClean="0">
                <a:solidFill>
                  <a:srgbClr val="000090"/>
                </a:solidFill>
              </a:rPr>
              <a:t>)</a:t>
            </a:r>
            <a:endParaRPr lang="en-US" sz="3400" b="1" dirty="0">
              <a:solidFill>
                <a:srgbClr val="000090"/>
              </a:solidFill>
            </a:endParaRPr>
          </a:p>
          <a:p>
            <a:pPr marL="0" indent="0">
              <a:buNone/>
            </a:pPr>
            <a:endParaRPr lang="es-ES" sz="3400" b="1" dirty="0" smtClean="0">
              <a:solidFill>
                <a:srgbClr val="000090"/>
              </a:solidFill>
            </a:endParaRPr>
          </a:p>
          <a:p>
            <a:pPr marL="0" indent="0">
              <a:buNone/>
            </a:pPr>
            <a:r>
              <a:rPr lang="es-ES" sz="3400" b="1" dirty="0" smtClean="0">
                <a:solidFill>
                  <a:srgbClr val="000090"/>
                </a:solidFill>
              </a:rPr>
              <a:t>´</a:t>
            </a:r>
            <a:r>
              <a:rPr lang="es-ES" sz="3400" b="1" dirty="0" err="1">
                <a:solidFill>
                  <a:srgbClr val="000090"/>
                </a:solidFill>
              </a:rPr>
              <a:t>Kay</a:t>
            </a:r>
            <a:r>
              <a:rPr lang="es-ES" sz="3400" b="1" dirty="0">
                <a:solidFill>
                  <a:srgbClr val="000090"/>
                </a:solidFill>
              </a:rPr>
              <a:t> </a:t>
            </a:r>
            <a:r>
              <a:rPr lang="es-ES" sz="3400" b="1" dirty="0" err="1">
                <a:solidFill>
                  <a:srgbClr val="000090"/>
                </a:solidFill>
              </a:rPr>
              <a:t>Leymi</a:t>
            </a:r>
            <a:r>
              <a:rPr lang="es-ES" sz="3400" b="1" dirty="0">
                <a:solidFill>
                  <a:srgbClr val="000090"/>
                </a:solidFill>
              </a:rPr>
              <a:t> </a:t>
            </a:r>
            <a:r>
              <a:rPr lang="es-ES" sz="3400" b="1" dirty="0" err="1">
                <a:solidFill>
                  <a:srgbClr val="000090"/>
                </a:solidFill>
              </a:rPr>
              <a:t>lluqsimun</a:t>
            </a:r>
            <a:r>
              <a:rPr lang="es-ES" sz="3400" b="1" dirty="0">
                <a:solidFill>
                  <a:srgbClr val="000090"/>
                </a:solidFill>
              </a:rPr>
              <a:t> </a:t>
            </a:r>
            <a:r>
              <a:rPr lang="es-ES" sz="3400" b="1" dirty="0" err="1">
                <a:solidFill>
                  <a:srgbClr val="000090"/>
                </a:solidFill>
              </a:rPr>
              <a:t>kiki</a:t>
            </a:r>
            <a:r>
              <a:rPr lang="es-ES" sz="3400" b="1" dirty="0" err="1">
                <a:solidFill>
                  <a:srgbClr val="FF0000"/>
                </a:solidFill>
              </a:rPr>
              <a:t>nchik</a:t>
            </a:r>
            <a:r>
              <a:rPr lang="es-ES" sz="3400" b="1" dirty="0" err="1">
                <a:solidFill>
                  <a:srgbClr val="000090"/>
                </a:solidFill>
              </a:rPr>
              <a:t>pa</a:t>
            </a:r>
            <a:r>
              <a:rPr lang="es-ES" sz="3400" b="1" dirty="0">
                <a:solidFill>
                  <a:srgbClr val="000090"/>
                </a:solidFill>
              </a:rPr>
              <a:t> </a:t>
            </a:r>
            <a:r>
              <a:rPr lang="es-ES" sz="3400" b="1" dirty="0" err="1">
                <a:solidFill>
                  <a:srgbClr val="000090"/>
                </a:solidFill>
              </a:rPr>
              <a:t>simi</a:t>
            </a:r>
            <a:r>
              <a:rPr lang="es-ES" sz="3400" b="1" dirty="0" err="1">
                <a:solidFill>
                  <a:srgbClr val="FF0000"/>
                </a:solidFill>
              </a:rPr>
              <a:t>nchik</a:t>
            </a:r>
            <a:r>
              <a:rPr lang="es-ES" sz="3400" b="1" dirty="0" err="1">
                <a:solidFill>
                  <a:srgbClr val="000090"/>
                </a:solidFill>
              </a:rPr>
              <a:t>kunapi</a:t>
            </a:r>
            <a:r>
              <a:rPr lang="es-ES" sz="3400" b="1" dirty="0">
                <a:solidFill>
                  <a:srgbClr val="000090"/>
                </a:solidFill>
              </a:rPr>
              <a:t> </a:t>
            </a:r>
            <a:r>
              <a:rPr lang="es-ES" sz="3400" b="1" dirty="0" err="1">
                <a:solidFill>
                  <a:srgbClr val="000090"/>
                </a:solidFill>
              </a:rPr>
              <a:t>rimana</a:t>
            </a:r>
            <a:r>
              <a:rPr lang="es-ES" sz="3400" b="1" dirty="0" err="1">
                <a:solidFill>
                  <a:srgbClr val="FF0000"/>
                </a:solidFill>
              </a:rPr>
              <a:t>nchik</a:t>
            </a:r>
            <a:r>
              <a:rPr lang="es-ES" sz="3400" b="1" dirty="0" err="1">
                <a:solidFill>
                  <a:srgbClr val="000090"/>
                </a:solidFill>
              </a:rPr>
              <a:t>paq</a:t>
            </a:r>
            <a:r>
              <a:rPr lang="es-ES" sz="3400" b="1" dirty="0">
                <a:solidFill>
                  <a:srgbClr val="000090"/>
                </a:solidFill>
              </a:rPr>
              <a:t> </a:t>
            </a:r>
            <a:r>
              <a:rPr lang="es-ES" sz="3400" b="1" dirty="0" err="1">
                <a:solidFill>
                  <a:srgbClr val="000090"/>
                </a:solidFill>
              </a:rPr>
              <a:t>derechu</a:t>
            </a:r>
            <a:r>
              <a:rPr lang="es-ES" sz="3400" b="1" dirty="0" err="1">
                <a:solidFill>
                  <a:srgbClr val="FF0000"/>
                </a:solidFill>
              </a:rPr>
              <a:t>nchik</a:t>
            </a:r>
            <a:r>
              <a:rPr lang="es-ES" sz="3400" b="1" dirty="0" err="1">
                <a:solidFill>
                  <a:srgbClr val="000090"/>
                </a:solidFill>
              </a:rPr>
              <a:t>kuna</a:t>
            </a:r>
            <a:r>
              <a:rPr lang="es-ES" sz="3400" b="1" dirty="0">
                <a:solidFill>
                  <a:srgbClr val="000090"/>
                </a:solidFill>
              </a:rPr>
              <a:t> </a:t>
            </a:r>
            <a:r>
              <a:rPr lang="es-ES" sz="3400" b="1" dirty="0" err="1">
                <a:solidFill>
                  <a:srgbClr val="000090"/>
                </a:solidFill>
              </a:rPr>
              <a:t>qawarichinapaq</a:t>
            </a:r>
            <a:r>
              <a:rPr lang="es-ES" sz="3400" b="1" dirty="0">
                <a:solidFill>
                  <a:srgbClr val="000090"/>
                </a:solidFill>
              </a:rPr>
              <a:t> (…)´ </a:t>
            </a:r>
            <a:r>
              <a:rPr lang="es-ES" sz="3400" b="1" dirty="0" smtClean="0">
                <a:solidFill>
                  <a:srgbClr val="000090"/>
                </a:solidFill>
              </a:rPr>
              <a:t>(</a:t>
            </a:r>
            <a:r>
              <a:rPr lang="en-US" sz="3400" b="1" i="1" dirty="0" err="1" smtClean="0">
                <a:solidFill>
                  <a:srgbClr val="000090"/>
                </a:solidFill>
              </a:rPr>
              <a:t>Ministerio</a:t>
            </a:r>
            <a:r>
              <a:rPr lang="en-US" sz="3400" b="1" i="1" dirty="0" smtClean="0">
                <a:solidFill>
                  <a:srgbClr val="000090"/>
                </a:solidFill>
              </a:rPr>
              <a:t> </a:t>
            </a:r>
            <a:r>
              <a:rPr lang="en-US" sz="3400" b="1" i="1" dirty="0">
                <a:solidFill>
                  <a:srgbClr val="000090"/>
                </a:solidFill>
              </a:rPr>
              <a:t>de </a:t>
            </a:r>
            <a:r>
              <a:rPr lang="en-US" sz="3400" b="1" i="1" dirty="0" err="1">
                <a:solidFill>
                  <a:srgbClr val="000090"/>
                </a:solidFill>
              </a:rPr>
              <a:t>Cultura</a:t>
            </a:r>
            <a:r>
              <a:rPr lang="en-US" sz="3400" b="1" i="1" dirty="0">
                <a:solidFill>
                  <a:srgbClr val="000090"/>
                </a:solidFill>
              </a:rPr>
              <a:t> 2014: 4</a:t>
            </a:r>
            <a:r>
              <a:rPr lang="en-US" sz="3400" b="1" dirty="0" smtClean="0">
                <a:solidFill>
                  <a:srgbClr val="000090"/>
                </a:solidFill>
              </a:rPr>
              <a:t>)</a:t>
            </a:r>
            <a:endParaRPr lang="en-US" sz="3400" b="1" dirty="0">
              <a:solidFill>
                <a:srgbClr val="000090"/>
              </a:solidFill>
            </a:endParaRPr>
          </a:p>
          <a:p>
            <a:pPr marL="0" indent="0">
              <a:buNone/>
            </a:pPr>
            <a:endParaRPr lang="es-PE" sz="3400" b="1" dirty="0" smtClean="0">
              <a:solidFill>
                <a:srgbClr val="000090"/>
              </a:solidFill>
            </a:endParaRPr>
          </a:p>
          <a:p>
            <a:pPr marL="0" indent="0">
              <a:buNone/>
            </a:pPr>
            <a:r>
              <a:rPr lang="es-PE" sz="3400" b="1" dirty="0" smtClean="0">
                <a:solidFill>
                  <a:srgbClr val="000090"/>
                </a:solidFill>
              </a:rPr>
              <a:t>´</a:t>
            </a:r>
            <a:r>
              <a:rPr lang="es-PE" sz="3400" b="1" dirty="0">
                <a:solidFill>
                  <a:srgbClr val="000090"/>
                </a:solidFill>
              </a:rPr>
              <a:t>Esta ley sale para que habl</a:t>
            </a:r>
            <a:r>
              <a:rPr lang="es-PE" sz="3400" b="1" dirty="0">
                <a:solidFill>
                  <a:srgbClr val="FF0000"/>
                </a:solidFill>
              </a:rPr>
              <a:t>emos</a:t>
            </a:r>
            <a:r>
              <a:rPr lang="es-PE" sz="3400" b="1" dirty="0">
                <a:solidFill>
                  <a:srgbClr val="000090"/>
                </a:solidFill>
              </a:rPr>
              <a:t> en </a:t>
            </a:r>
            <a:r>
              <a:rPr lang="es-PE" sz="3400" b="1" dirty="0">
                <a:solidFill>
                  <a:srgbClr val="FF0000"/>
                </a:solidFill>
              </a:rPr>
              <a:t>nuestras</a:t>
            </a:r>
            <a:r>
              <a:rPr lang="es-PE" sz="3400" b="1" dirty="0">
                <a:solidFill>
                  <a:srgbClr val="000090"/>
                </a:solidFill>
              </a:rPr>
              <a:t> </a:t>
            </a:r>
            <a:r>
              <a:rPr lang="es-PE" sz="3400" b="1" dirty="0">
                <a:solidFill>
                  <a:srgbClr val="FF0000"/>
                </a:solidFill>
              </a:rPr>
              <a:t>propias</a:t>
            </a:r>
            <a:r>
              <a:rPr lang="es-PE" sz="3400" b="1" dirty="0">
                <a:solidFill>
                  <a:srgbClr val="000090"/>
                </a:solidFill>
              </a:rPr>
              <a:t> </a:t>
            </a:r>
            <a:r>
              <a:rPr lang="es-PE" sz="3400" b="1" dirty="0">
                <a:solidFill>
                  <a:srgbClr val="FF0000"/>
                </a:solidFill>
              </a:rPr>
              <a:t>lenguas</a:t>
            </a:r>
            <a:r>
              <a:rPr lang="es-PE" sz="3400" b="1" dirty="0">
                <a:solidFill>
                  <a:srgbClr val="000090"/>
                </a:solidFill>
              </a:rPr>
              <a:t>, para hacer ver </a:t>
            </a:r>
            <a:r>
              <a:rPr lang="es-PE" sz="3400" b="1" dirty="0">
                <a:solidFill>
                  <a:srgbClr val="FF0000"/>
                </a:solidFill>
              </a:rPr>
              <a:t>nuestros</a:t>
            </a:r>
            <a:r>
              <a:rPr lang="es-PE" sz="3400" b="1" dirty="0">
                <a:solidFill>
                  <a:srgbClr val="000090"/>
                </a:solidFill>
              </a:rPr>
              <a:t> derechos (…)´ </a:t>
            </a:r>
            <a:endParaRPr lang="en-US" sz="3400" b="1" dirty="0">
              <a:solidFill>
                <a:srgbClr val="000090"/>
              </a:solidFill>
            </a:endParaRPr>
          </a:p>
          <a:p>
            <a:endParaRPr lang="en-US" dirty="0"/>
          </a:p>
        </p:txBody>
      </p:sp>
    </p:spTree>
    <p:extLst>
      <p:ext uri="{BB962C8B-B14F-4D97-AF65-F5344CB8AC3E}">
        <p14:creationId xmlns:p14="http://schemas.microsoft.com/office/powerpoint/2010/main" val="364663247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Autofit/>
          </a:bodyPr>
          <a:lstStyle/>
          <a:p>
            <a:r>
              <a:rPr lang="en-US" sz="3200" b="1" dirty="0">
                <a:solidFill>
                  <a:srgbClr val="000090"/>
                </a:solidFill>
              </a:rPr>
              <a:t>Shift from 3rd p. sing. to 1st p. pl.</a:t>
            </a:r>
            <a:br>
              <a:rPr lang="en-US" sz="3200" b="1" dirty="0">
                <a:solidFill>
                  <a:srgbClr val="000090"/>
                </a:solidFill>
              </a:rPr>
            </a:br>
            <a:r>
              <a:rPr lang="en-US" sz="3200" b="1" dirty="0" smtClean="0">
                <a:solidFill>
                  <a:srgbClr val="000090"/>
                </a:solidFill>
              </a:rPr>
              <a:t>comment – </a:t>
            </a:r>
            <a:r>
              <a:rPr lang="en-US" sz="3200" b="1" dirty="0" err="1" smtClean="0">
                <a:solidFill>
                  <a:srgbClr val="008000"/>
                </a:solidFill>
              </a:rPr>
              <a:t>Chanka</a:t>
            </a:r>
            <a:r>
              <a:rPr lang="en-US" sz="3200" b="1" dirty="0" smtClean="0">
                <a:solidFill>
                  <a:srgbClr val="008000"/>
                </a:solidFill>
              </a:rPr>
              <a:t> Quechua</a:t>
            </a:r>
            <a:endParaRPr lang="en-US" sz="3200" dirty="0">
              <a:solidFill>
                <a:srgbClr val="008000"/>
              </a:solidFill>
            </a:endParaRPr>
          </a:p>
        </p:txBody>
      </p:sp>
      <p:sp>
        <p:nvSpPr>
          <p:cNvPr id="3" name="Content Placeholder 2"/>
          <p:cNvSpPr>
            <a:spLocks noGrp="1"/>
          </p:cNvSpPr>
          <p:nvPr>
            <p:ph idx="1"/>
          </p:nvPr>
        </p:nvSpPr>
        <p:spPr>
          <a:xfrm>
            <a:off x="179512" y="1412776"/>
            <a:ext cx="8784976" cy="5616624"/>
          </a:xfrm>
        </p:spPr>
        <p:txBody>
          <a:bodyPr>
            <a:normAutofit fontScale="77500" lnSpcReduction="20000"/>
          </a:bodyPr>
          <a:lstStyle/>
          <a:p>
            <a:pPr marL="0" indent="0">
              <a:buNone/>
            </a:pPr>
            <a:r>
              <a:rPr lang="es-ES" sz="3400" b="1" dirty="0">
                <a:solidFill>
                  <a:srgbClr val="000090"/>
                </a:solidFill>
              </a:rPr>
              <a:t>´Aquí está en un sentido inclusivo, o sea el narrador está hablando de "nuestras," mientras aquí en la Ley es una cosa más alejada, ¿no?, es más impersonal, y eso era otro tema también, o sea </a:t>
            </a:r>
            <a:r>
              <a:rPr lang="es-ES" sz="3400" b="1" dirty="0" smtClean="0">
                <a:solidFill>
                  <a:srgbClr val="FF0000"/>
                </a:solidFill>
              </a:rPr>
              <a:t>es un </a:t>
            </a:r>
            <a:r>
              <a:rPr lang="es-ES" sz="3400" b="1" dirty="0">
                <a:solidFill>
                  <a:srgbClr val="FF0000"/>
                </a:solidFill>
              </a:rPr>
              <a:t>poco complicado seguir una estructura donde además nada es personal, no hay una persona que dice "yo" o no hay un sujeto que está hablando, sino es la nada. Entonces es bastante difícil traducir las leyes así, porque en el quechua tú te posicionas, ¿no?, somos “nosotros", "tú", "yo" o alguien, o es el otro que está diciendo algo pero acá no es el otro, no es...  es un poco complejo.</a:t>
            </a:r>
            <a:r>
              <a:rPr lang="es-ES" sz="3400" b="1" dirty="0">
                <a:solidFill>
                  <a:srgbClr val="000090"/>
                </a:solidFill>
              </a:rPr>
              <a:t> Y además </a:t>
            </a:r>
            <a:r>
              <a:rPr lang="es-ES" sz="3400" b="1" dirty="0" smtClean="0">
                <a:solidFill>
                  <a:srgbClr val="000090"/>
                </a:solidFill>
              </a:rPr>
              <a:t>(…) </a:t>
            </a:r>
            <a:r>
              <a:rPr lang="es-ES" sz="3400" b="1" dirty="0">
                <a:solidFill>
                  <a:srgbClr val="000090"/>
                </a:solidFill>
              </a:rPr>
              <a:t>el objeto era comunicar y hacer que la gente también se apropie de la Ley, o sea esta es una ley que defiende nuestros </a:t>
            </a:r>
            <a:r>
              <a:rPr lang="es-ES" sz="3400" b="1" dirty="0" smtClean="0">
                <a:solidFill>
                  <a:srgbClr val="000090"/>
                </a:solidFill>
              </a:rPr>
              <a:t>derechos</a:t>
            </a:r>
            <a:r>
              <a:rPr lang="es-ES" sz="3400" b="1" dirty="0">
                <a:solidFill>
                  <a:srgbClr val="000090"/>
                </a:solidFill>
              </a:rPr>
              <a:t> </a:t>
            </a:r>
            <a:r>
              <a:rPr lang="es-ES" sz="3400" b="1" dirty="0" smtClean="0">
                <a:solidFill>
                  <a:srgbClr val="000090"/>
                </a:solidFill>
              </a:rPr>
              <a:t>(…) .Por </a:t>
            </a:r>
            <a:r>
              <a:rPr lang="es-ES" sz="3400" b="1" dirty="0">
                <a:solidFill>
                  <a:srgbClr val="000090"/>
                </a:solidFill>
              </a:rPr>
              <a:t>eso es que aquí la persona que habla es una persona que está </a:t>
            </a:r>
            <a:r>
              <a:rPr lang="es-ES" sz="3400" b="1" dirty="0" smtClean="0">
                <a:solidFill>
                  <a:srgbClr val="000090"/>
                </a:solidFill>
              </a:rPr>
              <a:t>adentro</a:t>
            </a:r>
            <a:r>
              <a:rPr lang="es-ES" sz="3400" b="1" dirty="0">
                <a:solidFill>
                  <a:srgbClr val="000090"/>
                </a:solidFill>
              </a:rPr>
              <a:t>, dice "nuestras lenguas", "nuestras," entonces era más estratégico también.´ </a:t>
            </a:r>
            <a:r>
              <a:rPr lang="es-PE" sz="3400" b="1" dirty="0">
                <a:solidFill>
                  <a:srgbClr val="000090"/>
                </a:solidFill>
              </a:rPr>
              <a:t>(</a:t>
            </a:r>
            <a:r>
              <a:rPr lang="es-PE" sz="3400" b="1" i="1" dirty="0">
                <a:solidFill>
                  <a:srgbClr val="000090"/>
                </a:solidFill>
              </a:rPr>
              <a:t>Chanka </a:t>
            </a:r>
            <a:r>
              <a:rPr lang="es-PE" sz="3400" b="1" i="1" dirty="0" smtClean="0">
                <a:solidFill>
                  <a:srgbClr val="000090"/>
                </a:solidFill>
              </a:rPr>
              <a:t>Quechua </a:t>
            </a:r>
            <a:r>
              <a:rPr lang="es-PE" sz="3400" b="1" i="1" dirty="0">
                <a:solidFill>
                  <a:srgbClr val="000090"/>
                </a:solidFill>
              </a:rPr>
              <a:t>respondent, 17 Nov. 2014; </a:t>
            </a:r>
            <a:r>
              <a:rPr lang="es-ES" sz="3400" b="1" i="1" dirty="0" err="1" smtClean="0">
                <a:solidFill>
                  <a:srgbClr val="000090"/>
                </a:solidFill>
              </a:rPr>
              <a:t>Chanka</a:t>
            </a:r>
            <a:r>
              <a:rPr lang="es-ES" sz="3400" b="1" i="1" dirty="0">
                <a:solidFill>
                  <a:srgbClr val="000090"/>
                </a:solidFill>
              </a:rPr>
              <a:t> Quechua  TAP 01 p. 6</a:t>
            </a:r>
            <a:r>
              <a:rPr lang="es-PE" sz="3400" b="1" dirty="0">
                <a:solidFill>
                  <a:srgbClr val="000090"/>
                </a:solidFill>
              </a:rPr>
              <a:t>)</a:t>
            </a:r>
            <a:endParaRPr lang="en-US" sz="3400" b="1" dirty="0">
              <a:solidFill>
                <a:srgbClr val="000090"/>
              </a:solidFill>
            </a:endParaRPr>
          </a:p>
          <a:p>
            <a:r>
              <a:rPr lang="es-PE" dirty="0"/>
              <a:t> </a:t>
            </a:r>
            <a:endParaRPr lang="en-US" dirty="0"/>
          </a:p>
          <a:p>
            <a:pPr marL="0" indent="0">
              <a:buNone/>
            </a:pPr>
            <a:endParaRPr lang="en-US" dirty="0"/>
          </a:p>
        </p:txBody>
      </p:sp>
    </p:spTree>
    <p:extLst>
      <p:ext uri="{BB962C8B-B14F-4D97-AF65-F5344CB8AC3E}">
        <p14:creationId xmlns:p14="http://schemas.microsoft.com/office/powerpoint/2010/main" val="364016652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90"/>
                </a:solidFill>
              </a:rPr>
              <a:t>Strategies related to language variation</a:t>
            </a:r>
            <a:endParaRPr lang="en-US" b="1" dirty="0">
              <a:solidFill>
                <a:srgbClr val="000090"/>
              </a:solidFill>
            </a:endParaRPr>
          </a:p>
        </p:txBody>
      </p:sp>
      <p:sp>
        <p:nvSpPr>
          <p:cNvPr id="3" name="Content Placeholder 2"/>
          <p:cNvSpPr>
            <a:spLocks noGrp="1"/>
          </p:cNvSpPr>
          <p:nvPr>
            <p:ph idx="1"/>
          </p:nvPr>
        </p:nvSpPr>
        <p:spPr/>
        <p:txBody>
          <a:bodyPr/>
          <a:lstStyle/>
          <a:p>
            <a:r>
              <a:rPr lang="es-ES_tradnl" b="1" dirty="0" err="1">
                <a:solidFill>
                  <a:srgbClr val="000090"/>
                </a:solidFill>
              </a:rPr>
              <a:t>Incorporation</a:t>
            </a:r>
            <a:r>
              <a:rPr lang="es-ES_tradnl" b="1" dirty="0">
                <a:solidFill>
                  <a:srgbClr val="000090"/>
                </a:solidFill>
              </a:rPr>
              <a:t> of </a:t>
            </a:r>
            <a:r>
              <a:rPr lang="es-ES_tradnl" b="1" dirty="0" err="1">
                <a:solidFill>
                  <a:srgbClr val="000090"/>
                </a:solidFill>
              </a:rPr>
              <a:t>dialect</a:t>
            </a:r>
            <a:r>
              <a:rPr lang="es-ES_tradnl" b="1" dirty="0">
                <a:solidFill>
                  <a:srgbClr val="000090"/>
                </a:solidFill>
              </a:rPr>
              <a:t> </a:t>
            </a:r>
            <a:r>
              <a:rPr lang="es-ES_tradnl" b="1" dirty="0" err="1">
                <a:solidFill>
                  <a:srgbClr val="000090"/>
                </a:solidFill>
              </a:rPr>
              <a:t>variants</a:t>
            </a:r>
            <a:endParaRPr lang="es-ES_tradnl" b="1" dirty="0">
              <a:solidFill>
                <a:srgbClr val="000090"/>
              </a:solidFill>
            </a:endParaRPr>
          </a:p>
          <a:p>
            <a:r>
              <a:rPr lang="es-ES" b="1" dirty="0" err="1">
                <a:solidFill>
                  <a:srgbClr val="000090"/>
                </a:solidFill>
              </a:rPr>
              <a:t>Generational</a:t>
            </a:r>
            <a:r>
              <a:rPr lang="es-ES" b="1" dirty="0">
                <a:solidFill>
                  <a:srgbClr val="000090"/>
                </a:solidFill>
              </a:rPr>
              <a:t> </a:t>
            </a:r>
            <a:r>
              <a:rPr lang="es-ES" b="1" dirty="0" err="1">
                <a:solidFill>
                  <a:srgbClr val="000090"/>
                </a:solidFill>
              </a:rPr>
              <a:t>criteria</a:t>
            </a:r>
            <a:r>
              <a:rPr lang="es-ES" b="1" dirty="0">
                <a:solidFill>
                  <a:srgbClr val="000090"/>
                </a:solidFill>
              </a:rPr>
              <a:t> </a:t>
            </a:r>
            <a:r>
              <a:rPr lang="es-ES" b="1" dirty="0" err="1">
                <a:solidFill>
                  <a:srgbClr val="000090"/>
                </a:solidFill>
              </a:rPr>
              <a:t>applied</a:t>
            </a:r>
            <a:r>
              <a:rPr lang="es-ES" b="1" dirty="0">
                <a:solidFill>
                  <a:srgbClr val="000090"/>
                </a:solidFill>
              </a:rPr>
              <a:t> </a:t>
            </a:r>
            <a:r>
              <a:rPr lang="es-ES" b="1" dirty="0" err="1">
                <a:solidFill>
                  <a:srgbClr val="000090"/>
                </a:solidFill>
              </a:rPr>
              <a:t>to</a:t>
            </a:r>
            <a:r>
              <a:rPr lang="es-ES" b="1" dirty="0">
                <a:solidFill>
                  <a:srgbClr val="000090"/>
                </a:solidFill>
              </a:rPr>
              <a:t> </a:t>
            </a:r>
            <a:r>
              <a:rPr lang="es-ES" b="1" dirty="0" smtClean="0">
                <a:solidFill>
                  <a:srgbClr val="000090"/>
                </a:solidFill>
              </a:rPr>
              <a:t>lexical </a:t>
            </a:r>
            <a:r>
              <a:rPr lang="es-ES" b="1" dirty="0" err="1" smtClean="0">
                <a:solidFill>
                  <a:srgbClr val="000090"/>
                </a:solidFill>
              </a:rPr>
              <a:t>choice</a:t>
            </a:r>
            <a:endParaRPr lang="es-ES" b="1" dirty="0">
              <a:solidFill>
                <a:srgbClr val="000090"/>
              </a:solidFill>
            </a:endParaRPr>
          </a:p>
          <a:p>
            <a:pPr marL="0" indent="0">
              <a:buNone/>
            </a:pPr>
            <a:endParaRPr lang="en-US" dirty="0"/>
          </a:p>
        </p:txBody>
      </p:sp>
    </p:spTree>
    <p:extLst>
      <p:ext uri="{BB962C8B-B14F-4D97-AF65-F5344CB8AC3E}">
        <p14:creationId xmlns:p14="http://schemas.microsoft.com/office/powerpoint/2010/main" val="158022749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sz="4000" b="1" dirty="0" err="1">
                <a:solidFill>
                  <a:srgbClr val="000090"/>
                </a:solidFill>
              </a:rPr>
              <a:t>Incorporation</a:t>
            </a:r>
            <a:r>
              <a:rPr lang="es-ES_tradnl" sz="4000" b="1" dirty="0">
                <a:solidFill>
                  <a:srgbClr val="000090"/>
                </a:solidFill>
              </a:rPr>
              <a:t> of </a:t>
            </a:r>
            <a:r>
              <a:rPr lang="es-ES_tradnl" sz="4000" b="1" dirty="0" err="1">
                <a:solidFill>
                  <a:srgbClr val="000090"/>
                </a:solidFill>
              </a:rPr>
              <a:t>dialect</a:t>
            </a:r>
            <a:r>
              <a:rPr lang="es-ES_tradnl" sz="4000" b="1" dirty="0">
                <a:solidFill>
                  <a:srgbClr val="000090"/>
                </a:solidFill>
              </a:rPr>
              <a:t> </a:t>
            </a:r>
            <a:r>
              <a:rPr lang="es-ES_tradnl" sz="4000" b="1" dirty="0" err="1" smtClean="0">
                <a:solidFill>
                  <a:srgbClr val="000090"/>
                </a:solidFill>
              </a:rPr>
              <a:t>variants</a:t>
            </a:r>
            <a:r>
              <a:rPr lang="es-ES_tradnl" sz="4000" b="1" dirty="0">
                <a:solidFill>
                  <a:srgbClr val="000090"/>
                </a:solidFill>
              </a:rPr>
              <a:t/>
            </a:r>
            <a:br>
              <a:rPr lang="es-ES_tradnl" sz="4000" b="1" dirty="0">
                <a:solidFill>
                  <a:srgbClr val="000090"/>
                </a:solidFill>
              </a:rPr>
            </a:br>
            <a:r>
              <a:rPr lang="es-ES_tradnl" sz="4000" b="1" dirty="0" smtClean="0">
                <a:solidFill>
                  <a:srgbClr val="008000"/>
                </a:solidFill>
              </a:rPr>
              <a:t>Ancash Quechua</a:t>
            </a:r>
            <a:endParaRPr lang="es-ES_tradnl" sz="4000" b="1" dirty="0">
              <a:solidFill>
                <a:srgbClr val="008000"/>
              </a:solidFill>
            </a:endParaRPr>
          </a:p>
        </p:txBody>
      </p:sp>
      <p:sp>
        <p:nvSpPr>
          <p:cNvPr id="3" name="Content Placeholder 2"/>
          <p:cNvSpPr>
            <a:spLocks noGrp="1"/>
          </p:cNvSpPr>
          <p:nvPr>
            <p:ph idx="1"/>
          </p:nvPr>
        </p:nvSpPr>
        <p:spPr>
          <a:xfrm>
            <a:off x="457200" y="1484784"/>
            <a:ext cx="8363272" cy="4968552"/>
          </a:xfrm>
        </p:spPr>
        <p:txBody>
          <a:bodyPr>
            <a:normAutofit/>
          </a:bodyPr>
          <a:lstStyle/>
          <a:p>
            <a:pPr marL="0" indent="0">
              <a:buNone/>
            </a:pPr>
            <a:r>
              <a:rPr lang="es-ES_tradnl" b="1" dirty="0">
                <a:solidFill>
                  <a:srgbClr val="000090"/>
                </a:solidFill>
              </a:rPr>
              <a:t>´</a:t>
            </a:r>
            <a:r>
              <a:rPr lang="es-PE" b="1" dirty="0">
                <a:solidFill>
                  <a:srgbClr val="000090"/>
                </a:solidFill>
              </a:rPr>
              <a:t>Sí, es variación nada más; en mi caso, el quechua que yo tengo es de la zona de las vertientes, sí, de algunos otros de Huaraz, otros de Conchucos. </a:t>
            </a:r>
            <a:r>
              <a:rPr lang="es-PE" b="1" dirty="0">
                <a:solidFill>
                  <a:srgbClr val="FF0000"/>
                </a:solidFill>
              </a:rPr>
              <a:t>Sería genial </a:t>
            </a:r>
            <a:r>
              <a:rPr lang="es-PE" b="1" dirty="0">
                <a:solidFill>
                  <a:srgbClr val="000090"/>
                </a:solidFill>
              </a:rPr>
              <a:t>trabajar con todos; por ejemplo, reunirnos entre todos y tener en cuenta nuestros términos para ir poniendo. A mí me gustaría hacer de esta ley, por ejemplo, </a:t>
            </a:r>
            <a:r>
              <a:rPr lang="es-PE" b="1" dirty="0">
                <a:solidFill>
                  <a:srgbClr val="0000FF"/>
                </a:solidFill>
              </a:rPr>
              <a:t>una ley comentada </a:t>
            </a:r>
            <a:r>
              <a:rPr lang="es-PE" b="1" dirty="0">
                <a:solidFill>
                  <a:srgbClr val="000090"/>
                </a:solidFill>
              </a:rPr>
              <a:t>en base a todas las variaciones; </a:t>
            </a:r>
            <a:r>
              <a:rPr lang="es-PE" b="1" dirty="0">
                <a:solidFill>
                  <a:srgbClr val="FF0000"/>
                </a:solidFill>
              </a:rPr>
              <a:t>sería muy bonito</a:t>
            </a:r>
            <a:r>
              <a:rPr lang="es-PE" b="1" dirty="0">
                <a:solidFill>
                  <a:srgbClr val="000090"/>
                </a:solidFill>
              </a:rPr>
              <a:t>, sí.´ (</a:t>
            </a:r>
            <a:r>
              <a:rPr lang="es-ES_tradnl" b="1" i="1" dirty="0">
                <a:solidFill>
                  <a:srgbClr val="000090"/>
                </a:solidFill>
              </a:rPr>
              <a:t>1030TAPQuechuaAncash 01 Pt. 1 p. 10</a:t>
            </a:r>
            <a:r>
              <a:rPr lang="es-ES_tradnl" b="1" dirty="0">
                <a:solidFill>
                  <a:srgbClr val="000090"/>
                </a:solidFill>
              </a:rPr>
              <a:t>)</a:t>
            </a:r>
            <a:endParaRPr lang="en-US" b="1" dirty="0">
              <a:solidFill>
                <a:srgbClr val="000090"/>
              </a:solidFill>
            </a:endParaRPr>
          </a:p>
          <a:p>
            <a:endParaRPr lang="en-US" dirty="0"/>
          </a:p>
        </p:txBody>
      </p:sp>
    </p:spTree>
    <p:extLst>
      <p:ext uri="{BB962C8B-B14F-4D97-AF65-F5344CB8AC3E}">
        <p14:creationId xmlns:p14="http://schemas.microsoft.com/office/powerpoint/2010/main" val="22411398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816"/>
            <a:ext cx="8229600" cy="1143000"/>
          </a:xfrm>
        </p:spPr>
        <p:txBody>
          <a:bodyPr>
            <a:normAutofit fontScale="90000"/>
          </a:bodyPr>
          <a:lstStyle/>
          <a:p>
            <a:r>
              <a:rPr lang="es-ES_tradnl" sz="4000" b="1" dirty="0" err="1">
                <a:solidFill>
                  <a:srgbClr val="000090"/>
                </a:solidFill>
              </a:rPr>
              <a:t>Incorporation</a:t>
            </a:r>
            <a:r>
              <a:rPr lang="es-ES_tradnl" sz="4000" b="1" dirty="0">
                <a:solidFill>
                  <a:srgbClr val="000090"/>
                </a:solidFill>
              </a:rPr>
              <a:t> of </a:t>
            </a:r>
            <a:r>
              <a:rPr lang="es-ES_tradnl" sz="4000" b="1" dirty="0" err="1">
                <a:solidFill>
                  <a:srgbClr val="000090"/>
                </a:solidFill>
              </a:rPr>
              <a:t>dialect</a:t>
            </a:r>
            <a:r>
              <a:rPr lang="es-ES_tradnl" sz="4000" b="1" dirty="0">
                <a:solidFill>
                  <a:srgbClr val="000090"/>
                </a:solidFill>
              </a:rPr>
              <a:t> </a:t>
            </a:r>
            <a:r>
              <a:rPr lang="es-ES_tradnl" sz="4000" b="1" dirty="0" err="1">
                <a:solidFill>
                  <a:srgbClr val="000090"/>
                </a:solidFill>
              </a:rPr>
              <a:t>variants</a:t>
            </a:r>
            <a:r>
              <a:rPr lang="es-ES_tradnl" sz="4000" b="1" dirty="0">
                <a:solidFill>
                  <a:srgbClr val="000090"/>
                </a:solidFill>
              </a:rPr>
              <a:t/>
            </a:r>
            <a:br>
              <a:rPr lang="es-ES_tradnl" sz="4000" b="1" dirty="0">
                <a:solidFill>
                  <a:srgbClr val="000090"/>
                </a:solidFill>
              </a:rPr>
            </a:br>
            <a:r>
              <a:rPr lang="es-ES_tradnl" sz="4000" b="1" dirty="0">
                <a:solidFill>
                  <a:srgbClr val="008000"/>
                </a:solidFill>
              </a:rPr>
              <a:t>Ancash </a:t>
            </a:r>
            <a:r>
              <a:rPr lang="es-ES_tradnl" sz="4000" b="1" dirty="0" smtClean="0">
                <a:solidFill>
                  <a:srgbClr val="008000"/>
                </a:solidFill>
              </a:rPr>
              <a:t>Quechua</a:t>
            </a:r>
            <a:r>
              <a:rPr lang="es-ES_tradnl" b="1" dirty="0">
                <a:solidFill>
                  <a:srgbClr val="000090"/>
                </a:solidFill>
              </a:rPr>
              <a:t/>
            </a:r>
            <a:br>
              <a:rPr lang="es-ES_tradnl" b="1" dirty="0">
                <a:solidFill>
                  <a:srgbClr val="000090"/>
                </a:solidFill>
              </a:rPr>
            </a:br>
            <a:endParaRPr lang="en-US" dirty="0"/>
          </a:p>
        </p:txBody>
      </p:sp>
      <p:sp>
        <p:nvSpPr>
          <p:cNvPr id="3" name="Content Placeholder 2"/>
          <p:cNvSpPr>
            <a:spLocks noGrp="1"/>
          </p:cNvSpPr>
          <p:nvPr>
            <p:ph idx="1"/>
          </p:nvPr>
        </p:nvSpPr>
        <p:spPr>
          <a:xfrm>
            <a:off x="457200" y="1855365"/>
            <a:ext cx="8229600" cy="4525963"/>
          </a:xfrm>
        </p:spPr>
        <p:txBody>
          <a:bodyPr>
            <a:normAutofit lnSpcReduction="10000"/>
          </a:bodyPr>
          <a:lstStyle/>
          <a:p>
            <a:pPr marL="0" indent="0">
              <a:buNone/>
            </a:pPr>
            <a:r>
              <a:rPr lang="es-ES" b="1" dirty="0">
                <a:solidFill>
                  <a:srgbClr val="000090"/>
                </a:solidFill>
              </a:rPr>
              <a:t>´</a:t>
            </a:r>
            <a:r>
              <a:rPr lang="es-PE" b="1" dirty="0">
                <a:solidFill>
                  <a:srgbClr val="000090"/>
                </a:solidFill>
              </a:rPr>
              <a:t>Yo acá decidí ponerle así para que se entienda, no solamente es </a:t>
            </a:r>
            <a:r>
              <a:rPr lang="es-PE" b="1" i="1" dirty="0">
                <a:solidFill>
                  <a:srgbClr val="FF0000"/>
                </a:solidFill>
              </a:rPr>
              <a:t>parlanapaq</a:t>
            </a:r>
            <a:r>
              <a:rPr lang="es-PE" b="1" dirty="0">
                <a:solidFill>
                  <a:srgbClr val="000090"/>
                </a:solidFill>
              </a:rPr>
              <a:t>, sino </a:t>
            </a:r>
            <a:r>
              <a:rPr lang="es-PE" b="1" i="1" dirty="0">
                <a:solidFill>
                  <a:srgbClr val="FF0000"/>
                </a:solidFill>
              </a:rPr>
              <a:t>rimanapaq</a:t>
            </a:r>
            <a:r>
              <a:rPr lang="es-PE" b="1" dirty="0">
                <a:solidFill>
                  <a:srgbClr val="000090"/>
                </a:solidFill>
              </a:rPr>
              <a:t>, porque ambos términos son usados, entonces la alternancia hace que lo puedes utilizar uno u otro término según tu contexto; por eso le pusimos y así también empecé a poner varios, pero después, como vi que iba a ser muy confuso, entonces agarré, opté por poner los comentarios al costado.´ (</a:t>
            </a:r>
            <a:r>
              <a:rPr lang="es-PE" b="1" i="1" dirty="0">
                <a:solidFill>
                  <a:srgbClr val="000090"/>
                </a:solidFill>
              </a:rPr>
              <a:t>Ancash Quechua TAP respondent, 25 Nov. 2014</a:t>
            </a:r>
            <a:r>
              <a:rPr lang="es-PE" b="1" dirty="0">
                <a:solidFill>
                  <a:srgbClr val="000090"/>
                </a:solidFill>
              </a:rPr>
              <a:t>)</a:t>
            </a:r>
            <a:endParaRPr lang="en-US" b="1" dirty="0">
              <a:solidFill>
                <a:srgbClr val="000090"/>
              </a:solidFill>
            </a:endParaRPr>
          </a:p>
          <a:p>
            <a:pPr marL="0" indent="0">
              <a:buNone/>
            </a:pPr>
            <a:endParaRPr lang="en-US" dirty="0"/>
          </a:p>
        </p:txBody>
      </p:sp>
    </p:spTree>
    <p:extLst>
      <p:ext uri="{BB962C8B-B14F-4D97-AF65-F5344CB8AC3E}">
        <p14:creationId xmlns:p14="http://schemas.microsoft.com/office/powerpoint/2010/main" val="416391413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sz="3600" b="1" dirty="0" err="1">
                <a:solidFill>
                  <a:srgbClr val="000090"/>
                </a:solidFill>
              </a:rPr>
              <a:t>Incorporation</a:t>
            </a:r>
            <a:r>
              <a:rPr lang="es-ES_tradnl" sz="3600" b="1" dirty="0">
                <a:solidFill>
                  <a:srgbClr val="000090"/>
                </a:solidFill>
              </a:rPr>
              <a:t> of </a:t>
            </a:r>
            <a:r>
              <a:rPr lang="es-ES_tradnl" sz="3600" b="1" dirty="0" err="1">
                <a:solidFill>
                  <a:srgbClr val="000090"/>
                </a:solidFill>
              </a:rPr>
              <a:t>dialect</a:t>
            </a:r>
            <a:r>
              <a:rPr lang="es-ES_tradnl" sz="3600" b="1" dirty="0">
                <a:solidFill>
                  <a:srgbClr val="000090"/>
                </a:solidFill>
              </a:rPr>
              <a:t> </a:t>
            </a:r>
            <a:r>
              <a:rPr lang="es-ES_tradnl" sz="3600" b="1" dirty="0" err="1">
                <a:solidFill>
                  <a:srgbClr val="000090"/>
                </a:solidFill>
              </a:rPr>
              <a:t>variants</a:t>
            </a:r>
            <a:r>
              <a:rPr lang="es-ES_tradnl" sz="3600" b="1" dirty="0">
                <a:solidFill>
                  <a:srgbClr val="000090"/>
                </a:solidFill>
              </a:rPr>
              <a:t/>
            </a:r>
            <a:br>
              <a:rPr lang="es-ES_tradnl" sz="3600" b="1" dirty="0">
                <a:solidFill>
                  <a:srgbClr val="000090"/>
                </a:solidFill>
              </a:rPr>
            </a:br>
            <a:r>
              <a:rPr lang="es-ES_tradnl" sz="3600" b="1" dirty="0">
                <a:solidFill>
                  <a:srgbClr val="008000"/>
                </a:solidFill>
              </a:rPr>
              <a:t>Ancash Quechua</a:t>
            </a:r>
            <a:endParaRPr lang="en-US" sz="3600" dirty="0"/>
          </a:p>
        </p:txBody>
      </p:sp>
      <p:sp>
        <p:nvSpPr>
          <p:cNvPr id="3" name="Content Placeholder 2"/>
          <p:cNvSpPr>
            <a:spLocks noGrp="1"/>
          </p:cNvSpPr>
          <p:nvPr>
            <p:ph idx="1"/>
          </p:nvPr>
        </p:nvSpPr>
        <p:spPr/>
        <p:txBody>
          <a:bodyPr/>
          <a:lstStyle/>
          <a:p>
            <a:pPr marL="0" indent="0">
              <a:buNone/>
            </a:pPr>
            <a:r>
              <a:rPr lang="es-PE" b="1" dirty="0" smtClean="0">
                <a:solidFill>
                  <a:srgbClr val="000090"/>
                </a:solidFill>
              </a:rPr>
              <a:t>Name of the Languages Act in Ancash Quechua:</a:t>
            </a:r>
          </a:p>
          <a:p>
            <a:pPr marL="0" indent="0">
              <a:buNone/>
            </a:pPr>
            <a:endParaRPr lang="es-PE" b="1" dirty="0">
              <a:solidFill>
                <a:srgbClr val="000090"/>
              </a:solidFill>
            </a:endParaRPr>
          </a:p>
          <a:p>
            <a:pPr marL="0" indent="0">
              <a:buNone/>
            </a:pPr>
            <a:r>
              <a:rPr lang="es-PE" b="1" dirty="0" smtClean="0">
                <a:solidFill>
                  <a:srgbClr val="000090"/>
                </a:solidFill>
              </a:rPr>
              <a:t>´(…) </a:t>
            </a:r>
            <a:r>
              <a:rPr lang="es-PE" b="1" dirty="0" smtClean="0">
                <a:solidFill>
                  <a:srgbClr val="FF0000"/>
                </a:solidFill>
              </a:rPr>
              <a:t>parla</a:t>
            </a:r>
            <a:r>
              <a:rPr lang="es-PE" b="1" dirty="0" smtClean="0">
                <a:solidFill>
                  <a:srgbClr val="000090"/>
                </a:solidFill>
              </a:rPr>
              <a:t>napaq</a:t>
            </a:r>
            <a:r>
              <a:rPr lang="es-PE" b="1" dirty="0">
                <a:solidFill>
                  <a:srgbClr val="000090"/>
                </a:solidFill>
              </a:rPr>
              <a:t>/</a:t>
            </a:r>
            <a:r>
              <a:rPr lang="es-PE" b="1" dirty="0">
                <a:solidFill>
                  <a:srgbClr val="FF0000"/>
                </a:solidFill>
              </a:rPr>
              <a:t>rima</a:t>
            </a:r>
            <a:r>
              <a:rPr lang="es-PE" b="1" dirty="0">
                <a:solidFill>
                  <a:srgbClr val="000090"/>
                </a:solidFill>
              </a:rPr>
              <a:t>napaq kaq </a:t>
            </a:r>
            <a:r>
              <a:rPr lang="es-PE" b="1" dirty="0" smtClean="0">
                <a:solidFill>
                  <a:srgbClr val="000090"/>
                </a:solidFill>
              </a:rPr>
              <a:t>ley´</a:t>
            </a:r>
          </a:p>
          <a:p>
            <a:pPr marL="0" indent="0">
              <a:buNone/>
            </a:pPr>
            <a:endParaRPr lang="es-PE" b="1" dirty="0">
              <a:solidFill>
                <a:srgbClr val="000090"/>
              </a:solidFill>
            </a:endParaRPr>
          </a:p>
          <a:p>
            <a:pPr marL="0" indent="0">
              <a:buNone/>
            </a:pPr>
            <a:r>
              <a:rPr lang="es-PE" b="1" dirty="0" smtClean="0">
                <a:solidFill>
                  <a:srgbClr val="000090"/>
                </a:solidFill>
              </a:rPr>
              <a:t>´(…) para </a:t>
            </a:r>
            <a:r>
              <a:rPr lang="es-PE" b="1" dirty="0">
                <a:solidFill>
                  <a:srgbClr val="000090"/>
                </a:solidFill>
              </a:rPr>
              <a:t>que se </a:t>
            </a:r>
            <a:r>
              <a:rPr lang="es-PE" b="1" dirty="0">
                <a:solidFill>
                  <a:srgbClr val="FF0000"/>
                </a:solidFill>
              </a:rPr>
              <a:t>hable </a:t>
            </a:r>
            <a:r>
              <a:rPr lang="es-PE" b="1" dirty="0">
                <a:solidFill>
                  <a:srgbClr val="000090"/>
                </a:solidFill>
              </a:rPr>
              <a:t>Ley</a:t>
            </a:r>
            <a:r>
              <a:rPr lang="es-PE" b="1" dirty="0" smtClean="0">
                <a:solidFill>
                  <a:srgbClr val="000090"/>
                </a:solidFill>
              </a:rPr>
              <a:t>´</a:t>
            </a:r>
            <a:endParaRPr lang="es-PE" b="1" dirty="0">
              <a:solidFill>
                <a:srgbClr val="000090"/>
              </a:solidFill>
            </a:endParaRPr>
          </a:p>
          <a:p>
            <a:pPr marL="0" indent="0">
              <a:buNone/>
            </a:pPr>
            <a:endParaRPr lang="es-PE" b="1" dirty="0" smtClean="0">
              <a:solidFill>
                <a:srgbClr val="000090"/>
              </a:solidFill>
            </a:endParaRPr>
          </a:p>
          <a:p>
            <a:pPr marL="0" indent="0">
              <a:buNone/>
            </a:pPr>
            <a:r>
              <a:rPr lang="es-PE" b="1" dirty="0" smtClean="0">
                <a:solidFill>
                  <a:srgbClr val="000090"/>
                </a:solidFill>
              </a:rPr>
              <a:t>(</a:t>
            </a:r>
            <a:r>
              <a:rPr lang="es-PE" b="1" i="1" dirty="0" smtClean="0">
                <a:solidFill>
                  <a:srgbClr val="000090"/>
                </a:solidFill>
              </a:rPr>
              <a:t>Ministerio </a:t>
            </a:r>
            <a:r>
              <a:rPr lang="es-PE" b="1" i="1" dirty="0">
                <a:solidFill>
                  <a:srgbClr val="000090"/>
                </a:solidFill>
              </a:rPr>
              <a:t>de Cultura </a:t>
            </a:r>
            <a:r>
              <a:rPr lang="es-PE" b="1" dirty="0">
                <a:solidFill>
                  <a:srgbClr val="000090"/>
                </a:solidFill>
              </a:rPr>
              <a:t>2014: 4</a:t>
            </a:r>
            <a:r>
              <a:rPr lang="es-PE" b="1" dirty="0" smtClean="0">
                <a:solidFill>
                  <a:srgbClr val="000090"/>
                </a:solidFill>
              </a:rPr>
              <a:t>) </a:t>
            </a:r>
            <a:endParaRPr lang="en-US" b="1" dirty="0">
              <a:solidFill>
                <a:srgbClr val="000090"/>
              </a:solidFill>
            </a:endParaRPr>
          </a:p>
        </p:txBody>
      </p:sp>
    </p:spTree>
    <p:extLst>
      <p:ext uri="{BB962C8B-B14F-4D97-AF65-F5344CB8AC3E}">
        <p14:creationId xmlns:p14="http://schemas.microsoft.com/office/powerpoint/2010/main" val="427195711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629816"/>
            <a:ext cx="8856984" cy="1143000"/>
          </a:xfrm>
        </p:spPr>
        <p:txBody>
          <a:bodyPr>
            <a:normAutofit fontScale="90000"/>
          </a:bodyPr>
          <a:lstStyle/>
          <a:p>
            <a:r>
              <a:rPr lang="es-ES" sz="4000" b="1" dirty="0" err="1">
                <a:solidFill>
                  <a:srgbClr val="000090"/>
                </a:solidFill>
              </a:rPr>
              <a:t>Generational</a:t>
            </a:r>
            <a:r>
              <a:rPr lang="es-ES" sz="4000" b="1" dirty="0">
                <a:solidFill>
                  <a:srgbClr val="000090"/>
                </a:solidFill>
              </a:rPr>
              <a:t> </a:t>
            </a:r>
            <a:r>
              <a:rPr lang="es-ES" sz="4000" b="1" dirty="0" err="1">
                <a:solidFill>
                  <a:srgbClr val="000090"/>
                </a:solidFill>
              </a:rPr>
              <a:t>criteria</a:t>
            </a:r>
            <a:r>
              <a:rPr lang="es-ES" sz="4000" b="1" dirty="0">
                <a:solidFill>
                  <a:srgbClr val="000090"/>
                </a:solidFill>
              </a:rPr>
              <a:t> </a:t>
            </a:r>
            <a:r>
              <a:rPr lang="es-ES" sz="4000" b="1" dirty="0" err="1">
                <a:solidFill>
                  <a:srgbClr val="000090"/>
                </a:solidFill>
              </a:rPr>
              <a:t>applied</a:t>
            </a:r>
            <a:r>
              <a:rPr lang="es-ES" sz="4000" b="1" dirty="0">
                <a:solidFill>
                  <a:srgbClr val="000090"/>
                </a:solidFill>
              </a:rPr>
              <a:t> </a:t>
            </a:r>
            <a:r>
              <a:rPr lang="es-ES" sz="4000" b="1" dirty="0" err="1">
                <a:solidFill>
                  <a:srgbClr val="000090"/>
                </a:solidFill>
              </a:rPr>
              <a:t>to</a:t>
            </a:r>
            <a:r>
              <a:rPr lang="es-ES" sz="4000" b="1" dirty="0">
                <a:solidFill>
                  <a:srgbClr val="000090"/>
                </a:solidFill>
              </a:rPr>
              <a:t> lexical </a:t>
            </a:r>
            <a:r>
              <a:rPr lang="es-ES" sz="4000" b="1" dirty="0" err="1" smtClean="0">
                <a:solidFill>
                  <a:srgbClr val="000090"/>
                </a:solidFill>
              </a:rPr>
              <a:t>choice</a:t>
            </a:r>
            <a:r>
              <a:rPr lang="es-ES" sz="4000" b="1" dirty="0" smtClean="0">
                <a:solidFill>
                  <a:srgbClr val="000090"/>
                </a:solidFill>
              </a:rPr>
              <a:t/>
            </a:r>
            <a:br>
              <a:rPr lang="es-ES" sz="4000" b="1" dirty="0" smtClean="0">
                <a:solidFill>
                  <a:srgbClr val="000090"/>
                </a:solidFill>
              </a:rPr>
            </a:br>
            <a:r>
              <a:rPr lang="es-ES" sz="4000" b="1" dirty="0" smtClean="0">
                <a:solidFill>
                  <a:srgbClr val="008000"/>
                </a:solidFill>
              </a:rPr>
              <a:t>Shipibo</a:t>
            </a:r>
            <a:r>
              <a:rPr lang="es-ES" sz="4000" b="1" dirty="0" smtClean="0">
                <a:solidFill>
                  <a:srgbClr val="000090"/>
                </a:solidFill>
              </a:rPr>
              <a:t> </a:t>
            </a:r>
            <a:r>
              <a:rPr lang="en-US" dirty="0"/>
              <a:t/>
            </a:r>
            <a:br>
              <a:rPr lang="en-US" dirty="0"/>
            </a:br>
            <a:endParaRPr lang="en-US" dirty="0"/>
          </a:p>
        </p:txBody>
      </p:sp>
      <p:sp>
        <p:nvSpPr>
          <p:cNvPr id="3" name="Content Placeholder 2"/>
          <p:cNvSpPr>
            <a:spLocks noGrp="1"/>
          </p:cNvSpPr>
          <p:nvPr>
            <p:ph idx="1"/>
          </p:nvPr>
        </p:nvSpPr>
        <p:spPr>
          <a:xfrm>
            <a:off x="457200" y="1672208"/>
            <a:ext cx="8291264" cy="4997152"/>
          </a:xfrm>
        </p:spPr>
        <p:txBody>
          <a:bodyPr>
            <a:normAutofit fontScale="85000" lnSpcReduction="10000"/>
          </a:bodyPr>
          <a:lstStyle/>
          <a:p>
            <a:pPr marL="0" indent="0">
              <a:buNone/>
            </a:pPr>
            <a:r>
              <a:rPr lang="es-PE" b="1" dirty="0">
                <a:solidFill>
                  <a:srgbClr val="000090"/>
                </a:solidFill>
              </a:rPr>
              <a:t>´Después también a las personas más ancianas también ya no hemos consultado también. Porque las personas ancianas van con </a:t>
            </a:r>
            <a:r>
              <a:rPr lang="es-PE" b="1" dirty="0">
                <a:solidFill>
                  <a:srgbClr val="FF0000"/>
                </a:solidFill>
              </a:rPr>
              <a:t>términos muy antiguos que ya no es la palabra cotidiana de nosotros, sobre todo los jóvenes</a:t>
            </a:r>
            <a:r>
              <a:rPr lang="es-PE" b="1" dirty="0">
                <a:solidFill>
                  <a:srgbClr val="000090"/>
                </a:solidFill>
              </a:rPr>
              <a:t>. Pueden hablar entre ellos las personas ancianas, pero la juventud ya no habla y por más que puede ser, también lo hemos dejado un rato y no lo ponemos porque es un término muy antiguo. Buscamos otro, qué debe ser, un docente más moderno, más joven, ya ahí, esto es. Fue lo que nosotros consideramos. Y como les vuelvo a repetir, la radio también nos ayuda bastante, más que todo para familiarizar el diálogo cotidiano.´ (</a:t>
            </a:r>
            <a:r>
              <a:rPr lang="es-PE" b="1" i="1" dirty="0">
                <a:solidFill>
                  <a:srgbClr val="000090"/>
                </a:solidFill>
              </a:rPr>
              <a:t>TAPShipibo 1071a 01 01:21:27</a:t>
            </a:r>
            <a:r>
              <a:rPr lang="es-PE" b="1" dirty="0">
                <a:solidFill>
                  <a:srgbClr val="000090"/>
                </a:solidFill>
              </a:rPr>
              <a:t>)</a:t>
            </a:r>
            <a:endParaRPr lang="en-US" b="1" dirty="0">
              <a:solidFill>
                <a:srgbClr val="000090"/>
              </a:solidFill>
            </a:endParaRPr>
          </a:p>
          <a:p>
            <a:pPr marL="0" indent="0">
              <a:buNone/>
            </a:pPr>
            <a:endParaRPr lang="en-US" dirty="0"/>
          </a:p>
        </p:txBody>
      </p:sp>
    </p:spTree>
    <p:extLst>
      <p:ext uri="{BB962C8B-B14F-4D97-AF65-F5344CB8AC3E}">
        <p14:creationId xmlns:p14="http://schemas.microsoft.com/office/powerpoint/2010/main" val="295054577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0090"/>
                </a:solidFill>
              </a:rPr>
              <a:t>Subjective aspects</a:t>
            </a:r>
            <a:endParaRPr lang="en-US" sz="3600" b="1" dirty="0">
              <a:solidFill>
                <a:srgbClr val="000090"/>
              </a:solidFill>
            </a:endParaRPr>
          </a:p>
        </p:txBody>
      </p:sp>
      <p:sp>
        <p:nvSpPr>
          <p:cNvPr id="3" name="Content Placeholder 2"/>
          <p:cNvSpPr>
            <a:spLocks noGrp="1"/>
          </p:cNvSpPr>
          <p:nvPr>
            <p:ph idx="1"/>
          </p:nvPr>
        </p:nvSpPr>
        <p:spPr/>
        <p:txBody>
          <a:bodyPr/>
          <a:lstStyle/>
          <a:p>
            <a:pPr lvl="1"/>
            <a:r>
              <a:rPr lang="en-US" b="1" dirty="0">
                <a:solidFill>
                  <a:srgbClr val="000090"/>
                </a:solidFill>
              </a:rPr>
              <a:t>Political positioning and the translation process</a:t>
            </a:r>
          </a:p>
          <a:p>
            <a:pPr lvl="1"/>
            <a:r>
              <a:rPr lang="en-US" b="1" dirty="0">
                <a:solidFill>
                  <a:srgbClr val="000090"/>
                </a:solidFill>
              </a:rPr>
              <a:t>Cultural identification and the translation process</a:t>
            </a:r>
          </a:p>
          <a:p>
            <a:endParaRPr lang="en-US" dirty="0"/>
          </a:p>
        </p:txBody>
      </p:sp>
    </p:spTree>
    <p:extLst>
      <p:ext uri="{BB962C8B-B14F-4D97-AF65-F5344CB8AC3E}">
        <p14:creationId xmlns:p14="http://schemas.microsoft.com/office/powerpoint/2010/main" val="362101001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850106"/>
          </a:xfrm>
        </p:spPr>
        <p:txBody>
          <a:bodyPr>
            <a:noAutofit/>
          </a:bodyPr>
          <a:lstStyle/>
          <a:p>
            <a:r>
              <a:rPr lang="en-US" sz="3600" b="1" dirty="0" smtClean="0">
                <a:solidFill>
                  <a:srgbClr val="000090"/>
                </a:solidFill>
              </a:rPr>
              <a:t>Political positioning and the </a:t>
            </a:r>
            <a:r>
              <a:rPr lang="en-US" sz="3600" b="1" dirty="0">
                <a:solidFill>
                  <a:srgbClr val="000090"/>
                </a:solidFill>
              </a:rPr>
              <a:t>translation </a:t>
            </a:r>
            <a:r>
              <a:rPr lang="en-US" sz="3600" b="1" dirty="0" smtClean="0">
                <a:solidFill>
                  <a:srgbClr val="000090"/>
                </a:solidFill>
              </a:rPr>
              <a:t>process </a:t>
            </a:r>
            <a:endParaRPr lang="en-US" sz="3600" b="1" dirty="0">
              <a:solidFill>
                <a:srgbClr val="000090"/>
              </a:solidFill>
            </a:endParaRPr>
          </a:p>
        </p:txBody>
      </p:sp>
      <p:sp>
        <p:nvSpPr>
          <p:cNvPr id="3" name="Content Placeholder 2"/>
          <p:cNvSpPr>
            <a:spLocks noGrp="1"/>
          </p:cNvSpPr>
          <p:nvPr>
            <p:ph idx="1"/>
          </p:nvPr>
        </p:nvSpPr>
        <p:spPr>
          <a:xfrm>
            <a:off x="251520" y="1224136"/>
            <a:ext cx="8640960" cy="5805264"/>
          </a:xfrm>
        </p:spPr>
        <p:txBody>
          <a:bodyPr>
            <a:normAutofit fontScale="77500" lnSpcReduction="20000"/>
          </a:bodyPr>
          <a:lstStyle/>
          <a:p>
            <a:pPr marL="0" indent="0">
              <a:buNone/>
            </a:pPr>
            <a:r>
              <a:rPr lang="es-PE" b="1" i="1" dirty="0" smtClean="0">
                <a:solidFill>
                  <a:srgbClr val="000090"/>
                </a:solidFill>
              </a:rPr>
              <a:t>´20.2 </a:t>
            </a:r>
            <a:r>
              <a:rPr lang="es-PE" b="1" i="1" dirty="0">
                <a:solidFill>
                  <a:srgbClr val="000090"/>
                </a:solidFill>
              </a:rPr>
              <a:t>Todas la comunidades campesinas o nativas tienen el derecho a solicitar que los acuerdos, convenios y toda aquella información o documentación que se les entrega, distribuye o deben suscribir esté en español y en su lengua originaria, </a:t>
            </a:r>
            <a:r>
              <a:rPr lang="es-PE" b="1" i="1" dirty="0">
                <a:solidFill>
                  <a:srgbClr val="FF0000"/>
                </a:solidFill>
              </a:rPr>
              <a:t>siempre que ello sea </a:t>
            </a:r>
            <a:r>
              <a:rPr lang="es-PE" b="1" i="1" dirty="0" smtClean="0">
                <a:solidFill>
                  <a:srgbClr val="FF0000"/>
                </a:solidFill>
              </a:rPr>
              <a:t>factible</a:t>
            </a:r>
            <a:r>
              <a:rPr lang="es-PE" b="1" i="1" dirty="0" smtClean="0">
                <a:solidFill>
                  <a:srgbClr val="000090"/>
                </a:solidFill>
              </a:rPr>
              <a:t>,</a:t>
            </a:r>
            <a:r>
              <a:rPr lang="es-PE" b="1" dirty="0" smtClean="0">
                <a:solidFill>
                  <a:srgbClr val="000090"/>
                </a:solidFill>
              </a:rPr>
              <a:t> </a:t>
            </a:r>
            <a:r>
              <a:rPr lang="es-PE" b="1" dirty="0">
                <a:solidFill>
                  <a:srgbClr val="000090"/>
                </a:solidFill>
              </a:rPr>
              <a:t>eso está bien peligroso, o sea, y ¿cuándo no puede ser factible? Ah, ya, recordemos un artículo anterior donde decía “si tiene ortografía” o sea, yo quería preguntar a quien elabora esta Ley, o sea, ¿te estás refiriendo a eso o es que es algo inambiguo? O ¿eso significaría que en ese momento no encuentras a alguien, por más que haya ortografía no encuentras uno que escriba? O sea ¿qué significa eso de “siempre que sea factible”? ¿Por qué no puede ser factible? Tiene que ser factible. (</a:t>
            </a:r>
            <a:r>
              <a:rPr lang="es-PE" b="1" i="1" dirty="0">
                <a:solidFill>
                  <a:srgbClr val="000090"/>
                </a:solidFill>
              </a:rPr>
              <a:t>se ríe irónicamente</a:t>
            </a:r>
            <a:r>
              <a:rPr lang="es-PE" b="1" dirty="0">
                <a:solidFill>
                  <a:srgbClr val="000090"/>
                </a:solidFill>
              </a:rPr>
              <a:t>) Y ¿qué he puesto? Ahora ¿cómo he hecho eso de “siempre que sea factible”? A mí, </a:t>
            </a:r>
            <a:r>
              <a:rPr lang="es-PE" b="1" dirty="0">
                <a:solidFill>
                  <a:srgbClr val="FF0000"/>
                </a:solidFill>
              </a:rPr>
              <a:t>con el dolor de mi corazón seguramente he traducido esa parte</a:t>
            </a:r>
            <a:r>
              <a:rPr lang="es-PE" b="1" dirty="0">
                <a:solidFill>
                  <a:srgbClr val="000090"/>
                </a:solidFill>
              </a:rPr>
              <a:t>… Obviamente si esto van a escuchar, van a molestarse ¿no?´ (</a:t>
            </a:r>
            <a:r>
              <a:rPr lang="es-PE" b="1" i="1" dirty="0">
                <a:solidFill>
                  <a:srgbClr val="000090"/>
                </a:solidFill>
              </a:rPr>
              <a:t>TAPAymara03 01:01:50</a:t>
            </a:r>
            <a:r>
              <a:rPr lang="es-PE" b="1" dirty="0">
                <a:solidFill>
                  <a:srgbClr val="000090"/>
                </a:solidFill>
              </a:rPr>
              <a:t>)</a:t>
            </a:r>
            <a:endParaRPr lang="en-US" b="1" dirty="0">
              <a:solidFill>
                <a:srgbClr val="000090"/>
              </a:solidFill>
            </a:endParaRPr>
          </a:p>
          <a:p>
            <a:endParaRPr lang="en-US" dirty="0"/>
          </a:p>
        </p:txBody>
      </p:sp>
    </p:spTree>
    <p:extLst>
      <p:ext uri="{BB962C8B-B14F-4D97-AF65-F5344CB8AC3E}">
        <p14:creationId xmlns:p14="http://schemas.microsoft.com/office/powerpoint/2010/main" val="6134067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a:bodyPr>
          <a:lstStyle/>
          <a:p>
            <a:r>
              <a:rPr lang="en-US" b="1" dirty="0" smtClean="0">
                <a:solidFill>
                  <a:srgbClr val="000090"/>
                </a:solidFill>
              </a:rPr>
              <a:t>Outline</a:t>
            </a:r>
            <a:endParaRPr lang="en-US" b="1" dirty="0">
              <a:solidFill>
                <a:srgbClr val="000090"/>
              </a:solidFill>
            </a:endParaRPr>
          </a:p>
        </p:txBody>
      </p:sp>
      <p:sp>
        <p:nvSpPr>
          <p:cNvPr id="3" name="Content Placeholder 2"/>
          <p:cNvSpPr>
            <a:spLocks noGrp="1"/>
          </p:cNvSpPr>
          <p:nvPr>
            <p:ph idx="1"/>
          </p:nvPr>
        </p:nvSpPr>
        <p:spPr>
          <a:xfrm>
            <a:off x="1115616" y="1628800"/>
            <a:ext cx="6707088" cy="4464496"/>
          </a:xfrm>
        </p:spPr>
        <p:txBody>
          <a:bodyPr>
            <a:normAutofit fontScale="92500" lnSpcReduction="20000"/>
          </a:bodyPr>
          <a:lstStyle/>
          <a:p>
            <a:r>
              <a:rPr lang="en-US" b="1" dirty="0" smtClean="0">
                <a:solidFill>
                  <a:srgbClr val="000090"/>
                </a:solidFill>
              </a:rPr>
              <a:t>Basic premise</a:t>
            </a:r>
          </a:p>
          <a:p>
            <a:r>
              <a:rPr lang="en-US" b="1" dirty="0" smtClean="0">
                <a:solidFill>
                  <a:srgbClr val="000090"/>
                </a:solidFill>
              </a:rPr>
              <a:t>Sociolinguistic context</a:t>
            </a:r>
          </a:p>
          <a:p>
            <a:r>
              <a:rPr lang="en-US" b="1" dirty="0" smtClean="0">
                <a:solidFill>
                  <a:srgbClr val="000090"/>
                </a:solidFill>
              </a:rPr>
              <a:t>Institutional context</a:t>
            </a:r>
          </a:p>
          <a:p>
            <a:r>
              <a:rPr lang="en-US" b="1" dirty="0" smtClean="0">
                <a:solidFill>
                  <a:srgbClr val="000090"/>
                </a:solidFill>
              </a:rPr>
              <a:t>The translation process</a:t>
            </a:r>
          </a:p>
          <a:p>
            <a:r>
              <a:rPr lang="en-US" b="1" dirty="0" smtClean="0">
                <a:solidFill>
                  <a:srgbClr val="000090"/>
                </a:solidFill>
              </a:rPr>
              <a:t>Research methodology</a:t>
            </a:r>
          </a:p>
          <a:p>
            <a:r>
              <a:rPr lang="en-US" b="1" dirty="0" smtClean="0">
                <a:solidFill>
                  <a:srgbClr val="000090"/>
                </a:solidFill>
              </a:rPr>
              <a:t>The nature of the task</a:t>
            </a:r>
            <a:endParaRPr lang="en-US" b="1" dirty="0">
              <a:solidFill>
                <a:srgbClr val="000090"/>
              </a:solidFill>
            </a:endParaRPr>
          </a:p>
          <a:p>
            <a:r>
              <a:rPr lang="en-US" b="1" dirty="0" smtClean="0">
                <a:solidFill>
                  <a:srgbClr val="000090"/>
                </a:solidFill>
              </a:rPr>
              <a:t>Data analysis</a:t>
            </a:r>
          </a:p>
          <a:p>
            <a:r>
              <a:rPr lang="en-US" b="1" dirty="0" smtClean="0">
                <a:solidFill>
                  <a:srgbClr val="000090"/>
                </a:solidFill>
              </a:rPr>
              <a:t>Conclusions</a:t>
            </a:r>
          </a:p>
          <a:p>
            <a:pPr marL="0" indent="0">
              <a:buNone/>
            </a:pPr>
            <a:r>
              <a:rPr lang="en-US" dirty="0" smtClean="0"/>
              <a:t> </a:t>
            </a:r>
            <a:endParaRPr lang="en-US" dirty="0"/>
          </a:p>
        </p:txBody>
      </p:sp>
    </p:spTree>
    <p:extLst>
      <p:ext uri="{BB962C8B-B14F-4D97-AF65-F5344CB8AC3E}">
        <p14:creationId xmlns:p14="http://schemas.microsoft.com/office/powerpoint/2010/main" val="77888002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4624"/>
            <a:ext cx="8784976" cy="1143000"/>
          </a:xfrm>
        </p:spPr>
        <p:txBody>
          <a:bodyPr>
            <a:noAutofit/>
          </a:bodyPr>
          <a:lstStyle/>
          <a:p>
            <a:r>
              <a:rPr lang="en-US" sz="3600" b="1" dirty="0" smtClean="0">
                <a:solidFill>
                  <a:srgbClr val="000090"/>
                </a:solidFill>
              </a:rPr>
              <a:t>Cultural identification and the </a:t>
            </a:r>
            <a:r>
              <a:rPr lang="en-US" sz="3600" b="1" dirty="0">
                <a:solidFill>
                  <a:srgbClr val="000090"/>
                </a:solidFill>
              </a:rPr>
              <a:t>translation process</a:t>
            </a:r>
            <a:endParaRPr lang="en-US" sz="3600" dirty="0"/>
          </a:p>
        </p:txBody>
      </p:sp>
      <p:sp>
        <p:nvSpPr>
          <p:cNvPr id="3" name="Content Placeholder 2"/>
          <p:cNvSpPr>
            <a:spLocks noGrp="1"/>
          </p:cNvSpPr>
          <p:nvPr>
            <p:ph idx="1"/>
          </p:nvPr>
        </p:nvSpPr>
        <p:spPr>
          <a:xfrm>
            <a:off x="457200" y="1196752"/>
            <a:ext cx="8363272" cy="5400600"/>
          </a:xfrm>
        </p:spPr>
        <p:txBody>
          <a:bodyPr>
            <a:normAutofit fontScale="77500" lnSpcReduction="20000"/>
          </a:bodyPr>
          <a:lstStyle/>
          <a:p>
            <a:pPr marL="0" indent="0">
              <a:buNone/>
            </a:pPr>
            <a:r>
              <a:rPr lang="es-ES_tradnl" b="1" dirty="0">
                <a:solidFill>
                  <a:srgbClr val="000090"/>
                </a:solidFill>
              </a:rPr>
              <a:t>´</a:t>
            </a:r>
            <a:r>
              <a:rPr lang="es-ES" b="1" dirty="0">
                <a:solidFill>
                  <a:srgbClr val="000090"/>
                </a:solidFill>
              </a:rPr>
              <a:t>No sé si les pasa eso a los demás intérpretes, pero cuando uno lee estas leyes a veces reniega un poco, ¿no?, o a veces se ríe un poco y dice: “¿Por qué lo ponen así? (…) Nosotros en el sentido de lo occidental. Es un poco complicado posicionarme entre nosotros occidental y nosotros indígenas; es otro tema. (…) O sea no eres indígena. Sí, pero es que si eres indígena, y a la vez estás inserto, tienes una parte de ti a este lado y otra parte de ti al otro lado. Y las personas somos, no somos solo blanco o negro, ¿no?, tenemos matices. Entonces, hay todo ese tema de por medio. Y a veces, si has accedido a educación formal y te has metido en todo ese sistema, ya te sientes un poco parte de eso y también parte de sus errores, ¿no?. Igual al otro lado. O sea, son dimensiones que tiene la persona, y no necesariamente o es indígena o es occidental. Ese es mi punto de vista, también puede ser que no sea así.´ </a:t>
            </a:r>
            <a:r>
              <a:rPr lang="es-ES_tradnl" b="1" dirty="0" smtClean="0">
                <a:solidFill>
                  <a:srgbClr val="000090"/>
                </a:solidFill>
              </a:rPr>
              <a:t>(</a:t>
            </a:r>
            <a:r>
              <a:rPr lang="es-ES_tradnl" b="1" i="1" dirty="0" err="1" smtClean="0">
                <a:solidFill>
                  <a:srgbClr val="000090"/>
                </a:solidFill>
              </a:rPr>
              <a:t>Chanka</a:t>
            </a:r>
            <a:r>
              <a:rPr lang="es-ES_tradnl" b="1" i="1" dirty="0" smtClean="0">
                <a:solidFill>
                  <a:srgbClr val="000090"/>
                </a:solidFill>
              </a:rPr>
              <a:t> </a:t>
            </a:r>
            <a:r>
              <a:rPr lang="es-ES_tradnl" b="1" i="1" dirty="0">
                <a:solidFill>
                  <a:srgbClr val="000090"/>
                </a:solidFill>
              </a:rPr>
              <a:t>Quechua TAP 01 p. 7 29:00</a:t>
            </a:r>
            <a:r>
              <a:rPr lang="es-ES_tradnl" b="1" dirty="0">
                <a:solidFill>
                  <a:srgbClr val="000090"/>
                </a:solidFill>
              </a:rPr>
              <a:t>)</a:t>
            </a:r>
            <a:endParaRPr lang="en-US" b="1" dirty="0">
              <a:solidFill>
                <a:srgbClr val="000090"/>
              </a:solidFill>
            </a:endParaRPr>
          </a:p>
          <a:p>
            <a:pPr marL="0" indent="0">
              <a:buNone/>
            </a:pPr>
            <a:endParaRPr lang="en-US" dirty="0"/>
          </a:p>
        </p:txBody>
      </p:sp>
    </p:spTree>
    <p:extLst>
      <p:ext uri="{BB962C8B-B14F-4D97-AF65-F5344CB8AC3E}">
        <p14:creationId xmlns:p14="http://schemas.microsoft.com/office/powerpoint/2010/main" val="147205859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71400"/>
            <a:ext cx="8229600" cy="1143000"/>
          </a:xfrm>
        </p:spPr>
        <p:txBody>
          <a:bodyPr>
            <a:normAutofit/>
          </a:bodyPr>
          <a:lstStyle/>
          <a:p>
            <a:r>
              <a:rPr lang="es-PE" sz="2800" b="1" dirty="0" smtClean="0">
                <a:solidFill>
                  <a:srgbClr val="002060"/>
                </a:solidFill>
              </a:rPr>
              <a:t>Bibliography</a:t>
            </a:r>
            <a:endParaRPr lang="es-PE" sz="2800" b="1" dirty="0">
              <a:solidFill>
                <a:srgbClr val="002060"/>
              </a:solidFill>
            </a:endParaRPr>
          </a:p>
        </p:txBody>
      </p:sp>
      <p:sp>
        <p:nvSpPr>
          <p:cNvPr id="3" name="2 Marcador de contenido"/>
          <p:cNvSpPr>
            <a:spLocks noGrp="1"/>
          </p:cNvSpPr>
          <p:nvPr>
            <p:ph idx="1"/>
          </p:nvPr>
        </p:nvSpPr>
        <p:spPr>
          <a:xfrm>
            <a:off x="251520" y="836712"/>
            <a:ext cx="8640960" cy="5688632"/>
          </a:xfrm>
        </p:spPr>
        <p:txBody>
          <a:bodyPr>
            <a:normAutofit fontScale="62500" lnSpcReduction="20000"/>
          </a:bodyPr>
          <a:lstStyle/>
          <a:p>
            <a:r>
              <a:rPr lang="en-US" b="1" dirty="0" err="1">
                <a:solidFill>
                  <a:srgbClr val="000090"/>
                </a:solidFill>
              </a:rPr>
              <a:t>Durston</a:t>
            </a:r>
            <a:r>
              <a:rPr lang="en-US" b="1" dirty="0">
                <a:solidFill>
                  <a:srgbClr val="000090"/>
                </a:solidFill>
              </a:rPr>
              <a:t>, Alan. 2007. </a:t>
            </a:r>
            <a:r>
              <a:rPr lang="en-US" b="1" i="1" dirty="0">
                <a:solidFill>
                  <a:srgbClr val="000090"/>
                </a:solidFill>
              </a:rPr>
              <a:t>Pastoral Quechua: The History of Christian Translation in Colonial Peru, 1550-1650</a:t>
            </a:r>
            <a:r>
              <a:rPr lang="en-US" b="1" dirty="0">
                <a:solidFill>
                  <a:srgbClr val="000090"/>
                </a:solidFill>
              </a:rPr>
              <a:t>. Notre Dame, IN: University of Notre Dame Press</a:t>
            </a:r>
            <a:endParaRPr lang="es-PE" b="1" dirty="0">
              <a:solidFill>
                <a:srgbClr val="000090"/>
              </a:solidFill>
            </a:endParaRPr>
          </a:p>
          <a:p>
            <a:r>
              <a:rPr lang="en-US" b="1" dirty="0">
                <a:solidFill>
                  <a:srgbClr val="000090"/>
                </a:solidFill>
              </a:rPr>
              <a:t>Hanks, William F. 2010. </a:t>
            </a:r>
            <a:r>
              <a:rPr lang="en-US" b="1" i="1" dirty="0">
                <a:solidFill>
                  <a:srgbClr val="000090"/>
                </a:solidFill>
              </a:rPr>
              <a:t>Converting Words: Maya in the Age of the Cross</a:t>
            </a:r>
            <a:r>
              <a:rPr lang="en-US" b="1" dirty="0">
                <a:solidFill>
                  <a:srgbClr val="000090"/>
                </a:solidFill>
              </a:rPr>
              <a:t>. Berkeley: University of California Press</a:t>
            </a:r>
            <a:endParaRPr lang="es-PE" b="1" dirty="0">
              <a:solidFill>
                <a:srgbClr val="000090"/>
              </a:solidFill>
            </a:endParaRPr>
          </a:p>
          <a:p>
            <a:r>
              <a:rPr lang="en-US" b="1" dirty="0">
                <a:solidFill>
                  <a:srgbClr val="000090"/>
                </a:solidFill>
              </a:rPr>
              <a:t>Hanks, William F. 2014. The space of translation. </a:t>
            </a:r>
            <a:r>
              <a:rPr lang="en-US" b="1" i="1" dirty="0">
                <a:solidFill>
                  <a:srgbClr val="000090"/>
                </a:solidFill>
              </a:rPr>
              <a:t>HAU. Journal of Ethnographic Theory</a:t>
            </a:r>
            <a:r>
              <a:rPr lang="en-US" b="1" dirty="0">
                <a:solidFill>
                  <a:srgbClr val="000090"/>
                </a:solidFill>
              </a:rPr>
              <a:t>, 4 (2): 17-39</a:t>
            </a:r>
            <a:endParaRPr lang="es-PE" b="1" dirty="0">
              <a:solidFill>
                <a:srgbClr val="000090"/>
              </a:solidFill>
            </a:endParaRPr>
          </a:p>
          <a:p>
            <a:r>
              <a:rPr lang="en-US" b="1" dirty="0">
                <a:solidFill>
                  <a:srgbClr val="000090"/>
                </a:solidFill>
              </a:rPr>
              <a:t>Hanks, William F. &amp; Carlo </a:t>
            </a:r>
            <a:r>
              <a:rPr lang="en-US" b="1" dirty="0" err="1">
                <a:solidFill>
                  <a:srgbClr val="000090"/>
                </a:solidFill>
              </a:rPr>
              <a:t>Severi</a:t>
            </a:r>
            <a:r>
              <a:rPr lang="en-US" b="1" dirty="0">
                <a:solidFill>
                  <a:srgbClr val="000090"/>
                </a:solidFill>
              </a:rPr>
              <a:t>. 2014. Translating worlds: the epistemological space of translation. </a:t>
            </a:r>
            <a:r>
              <a:rPr lang="es-PE" b="1" i="1" dirty="0">
                <a:solidFill>
                  <a:srgbClr val="000090"/>
                </a:solidFill>
              </a:rPr>
              <a:t>HAU: Journal of Ethnographic Theory</a:t>
            </a:r>
            <a:r>
              <a:rPr lang="es-PE" b="1" dirty="0">
                <a:solidFill>
                  <a:srgbClr val="000090"/>
                </a:solidFill>
              </a:rPr>
              <a:t>, 4 (2): 1-</a:t>
            </a:r>
            <a:r>
              <a:rPr lang="es-PE" b="1" dirty="0" smtClean="0">
                <a:solidFill>
                  <a:srgbClr val="000090"/>
                </a:solidFill>
              </a:rPr>
              <a:t>16</a:t>
            </a:r>
          </a:p>
          <a:p>
            <a:r>
              <a:rPr lang="es-PE" b="1" dirty="0" smtClean="0">
                <a:solidFill>
                  <a:srgbClr val="000090"/>
                </a:solidFill>
              </a:rPr>
              <a:t>Jon </a:t>
            </a:r>
            <a:r>
              <a:rPr lang="es-PE" b="1" dirty="0">
                <a:solidFill>
                  <a:srgbClr val="000090"/>
                </a:solidFill>
              </a:rPr>
              <a:t>Landaburu. 1997. Historia de la traducción de la Constitución de Colombia a siete lenguas indígenas (1992-1994). </a:t>
            </a:r>
            <a:r>
              <a:rPr lang="es-PE" b="1" i="1" dirty="0">
                <a:solidFill>
                  <a:srgbClr val="000090"/>
                </a:solidFill>
              </a:rPr>
              <a:t>Amerindia</a:t>
            </a:r>
            <a:r>
              <a:rPr lang="es-PE" b="1" dirty="0">
                <a:solidFill>
                  <a:srgbClr val="000090"/>
                </a:solidFill>
              </a:rPr>
              <a:t>, 22: 109-115</a:t>
            </a:r>
          </a:p>
          <a:p>
            <a:r>
              <a:rPr lang="es-PE" b="1" dirty="0">
                <a:solidFill>
                  <a:srgbClr val="000090"/>
                </a:solidFill>
              </a:rPr>
              <a:t>Andrés Chirinos Rivera. 1999. </a:t>
            </a:r>
            <a:r>
              <a:rPr lang="es-PE" b="1" i="1" dirty="0" err="1">
                <a:solidFill>
                  <a:srgbClr val="000090"/>
                </a:solidFill>
              </a:rPr>
              <a:t>Perumanta</a:t>
            </a:r>
            <a:r>
              <a:rPr lang="es-PE" b="1" i="1" dirty="0">
                <a:solidFill>
                  <a:srgbClr val="000090"/>
                </a:solidFill>
              </a:rPr>
              <a:t> </a:t>
            </a:r>
            <a:r>
              <a:rPr lang="es-PE" b="1" i="1" dirty="0" err="1">
                <a:solidFill>
                  <a:srgbClr val="000090"/>
                </a:solidFill>
              </a:rPr>
              <a:t>Hatun</a:t>
            </a:r>
            <a:r>
              <a:rPr lang="es-PE" b="1" i="1" dirty="0">
                <a:solidFill>
                  <a:srgbClr val="000090"/>
                </a:solidFill>
              </a:rPr>
              <a:t> </a:t>
            </a:r>
            <a:r>
              <a:rPr lang="es-PE" b="1" i="1" dirty="0" err="1">
                <a:solidFill>
                  <a:srgbClr val="000090"/>
                </a:solidFill>
              </a:rPr>
              <a:t>Kamachina</a:t>
            </a:r>
            <a:r>
              <a:rPr lang="es-PE" b="1" i="1" dirty="0">
                <a:solidFill>
                  <a:srgbClr val="000090"/>
                </a:solidFill>
              </a:rPr>
              <a:t>. Constitución política del Perú </a:t>
            </a:r>
            <a:r>
              <a:rPr lang="es-PE" b="1" dirty="0">
                <a:solidFill>
                  <a:srgbClr val="000090"/>
                </a:solidFill>
              </a:rPr>
              <a:t>Lima: Fondo Editorial del Congreso del </a:t>
            </a:r>
            <a:r>
              <a:rPr lang="es-PE" b="1" dirty="0" err="1">
                <a:solidFill>
                  <a:srgbClr val="000090"/>
                </a:solidFill>
              </a:rPr>
              <a:t>Peru</a:t>
            </a:r>
            <a:endParaRPr lang="es-PE" b="1" dirty="0">
              <a:solidFill>
                <a:srgbClr val="000090"/>
              </a:solidFill>
            </a:endParaRPr>
          </a:p>
          <a:p>
            <a:r>
              <a:rPr lang="es-PE" b="1" dirty="0">
                <a:solidFill>
                  <a:srgbClr val="000090"/>
                </a:solidFill>
              </a:rPr>
              <a:t>Pedro Pitarch. 2009. El laberinto de la traducción: la Declaración Universal de los Derechos Humanos en tzeltal</a:t>
            </a:r>
            <a:r>
              <a:rPr lang="es-PE" b="1" dirty="0" smtClean="0">
                <a:solidFill>
                  <a:srgbClr val="000090"/>
                </a:solidFill>
              </a:rPr>
              <a:t>.</a:t>
            </a:r>
          </a:p>
          <a:p>
            <a:r>
              <a:rPr lang="en-US" b="1" dirty="0">
                <a:solidFill>
                  <a:srgbClr val="000090"/>
                </a:solidFill>
              </a:rPr>
              <a:t>Joseph, John. 1995. Indeterminacy, translation and the law. In M. Morris, ed. </a:t>
            </a:r>
            <a:r>
              <a:rPr lang="en-US" b="1" i="1" dirty="0">
                <a:solidFill>
                  <a:srgbClr val="000090"/>
                </a:solidFill>
              </a:rPr>
              <a:t>Translation and the Law</a:t>
            </a:r>
            <a:r>
              <a:rPr lang="en-US" b="1" dirty="0">
                <a:solidFill>
                  <a:srgbClr val="000090"/>
                </a:solidFill>
              </a:rPr>
              <a:t>. Amsterdam/Philadelphia: John </a:t>
            </a:r>
            <a:r>
              <a:rPr lang="en-US" b="1" dirty="0" err="1">
                <a:solidFill>
                  <a:srgbClr val="000090"/>
                </a:solidFill>
              </a:rPr>
              <a:t>Benjamins</a:t>
            </a:r>
            <a:r>
              <a:rPr lang="en-US" b="1" dirty="0">
                <a:solidFill>
                  <a:srgbClr val="000090"/>
                </a:solidFill>
              </a:rPr>
              <a:t>. Pp. 13-36</a:t>
            </a:r>
          </a:p>
          <a:p>
            <a:r>
              <a:rPr lang="en-US" b="1" dirty="0">
                <a:solidFill>
                  <a:srgbClr val="000090"/>
                </a:solidFill>
              </a:rPr>
              <a:t>Cao, Deborah. 2007. </a:t>
            </a:r>
            <a:r>
              <a:rPr lang="en-US" b="1" i="1" dirty="0">
                <a:solidFill>
                  <a:srgbClr val="000090"/>
                </a:solidFill>
              </a:rPr>
              <a:t>Translating Law</a:t>
            </a:r>
            <a:r>
              <a:rPr lang="en-US" b="1" dirty="0">
                <a:solidFill>
                  <a:srgbClr val="000090"/>
                </a:solidFill>
              </a:rPr>
              <a:t>. </a:t>
            </a:r>
            <a:r>
              <a:rPr lang="en-US" b="1" dirty="0" err="1">
                <a:solidFill>
                  <a:srgbClr val="000090"/>
                </a:solidFill>
              </a:rPr>
              <a:t>Clevedon</a:t>
            </a:r>
            <a:r>
              <a:rPr lang="en-US" b="1" dirty="0">
                <a:solidFill>
                  <a:srgbClr val="000090"/>
                </a:solidFill>
              </a:rPr>
              <a:t>: Multilingual </a:t>
            </a:r>
            <a:r>
              <a:rPr lang="en-US" b="1" dirty="0" smtClean="0">
                <a:solidFill>
                  <a:srgbClr val="000090"/>
                </a:solidFill>
              </a:rPr>
              <a:t>Matters</a:t>
            </a:r>
            <a:endParaRPr lang="es-PE" b="1" dirty="0">
              <a:solidFill>
                <a:srgbClr val="002060"/>
              </a:solidFill>
            </a:endParaRPr>
          </a:p>
          <a:p>
            <a:endParaRPr lang="es-PE" dirty="0"/>
          </a:p>
        </p:txBody>
      </p:sp>
    </p:spTree>
    <p:extLst>
      <p:ext uri="{BB962C8B-B14F-4D97-AF65-F5344CB8AC3E}">
        <p14:creationId xmlns:p14="http://schemas.microsoft.com/office/powerpoint/2010/main" val="365671045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39405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6686"/>
            <a:ext cx="8229600" cy="778098"/>
          </a:xfrm>
        </p:spPr>
        <p:txBody>
          <a:bodyPr>
            <a:normAutofit fontScale="90000"/>
          </a:bodyPr>
          <a:lstStyle/>
          <a:p>
            <a:r>
              <a:rPr lang="en-US" b="1" dirty="0" smtClean="0">
                <a:solidFill>
                  <a:srgbClr val="000090"/>
                </a:solidFill>
              </a:rPr>
              <a:t>Translators´ working methods</a:t>
            </a:r>
            <a:r>
              <a:rPr lang="en-US" b="1" dirty="0">
                <a:solidFill>
                  <a:srgbClr val="000090"/>
                </a:solidFill>
              </a:rPr>
              <a:t/>
            </a:r>
            <a:br>
              <a:rPr lang="en-US" b="1" dirty="0">
                <a:solidFill>
                  <a:srgbClr val="000090"/>
                </a:solidFill>
              </a:rPr>
            </a:br>
            <a:endParaRPr lang="en-US" dirty="0"/>
          </a:p>
        </p:txBody>
      </p:sp>
      <p:sp>
        <p:nvSpPr>
          <p:cNvPr id="3" name="Content Placeholder 2"/>
          <p:cNvSpPr>
            <a:spLocks noGrp="1"/>
          </p:cNvSpPr>
          <p:nvPr>
            <p:ph idx="1"/>
          </p:nvPr>
        </p:nvSpPr>
        <p:spPr>
          <a:xfrm>
            <a:off x="457200" y="1412776"/>
            <a:ext cx="8435280" cy="5328592"/>
          </a:xfrm>
        </p:spPr>
        <p:txBody>
          <a:bodyPr>
            <a:normAutofit fontScale="92500" lnSpcReduction="20000"/>
          </a:bodyPr>
          <a:lstStyle/>
          <a:p>
            <a:pPr marL="0" indent="0">
              <a:buNone/>
            </a:pPr>
            <a:r>
              <a:rPr lang="es-ES_tradnl" b="1" dirty="0">
                <a:solidFill>
                  <a:srgbClr val="000090"/>
                </a:solidFill>
              </a:rPr>
              <a:t>´Para traducir esta Ley hemos consultado a varias personas, para consensuar, por ejemplo a mi mamá, a mis hermanas, a mis cuñados, primos, que son profesores bilingües. “¿Qué dicen ustedes eso?” “Nosotros decimos esto en la escuela”. Pero ¿será no será? Porque los docentes tienen otra forma de traducir, los docentes más que todo van por la recuperación de lenguas, los de la EIB, en algunos, sí, recogemos nomás cualquier aporte, pero nosotros después decidimos qué es lo que vamos a poner. Hemos recibido varios aportes para la traducción, pero finalmente decidimos qué se pone´.  </a:t>
            </a:r>
            <a:r>
              <a:rPr lang="es-ES_tradnl" b="1" i="1" dirty="0" smtClean="0">
                <a:solidFill>
                  <a:srgbClr val="000090"/>
                </a:solidFill>
              </a:rPr>
              <a:t>(Shipibo </a:t>
            </a:r>
            <a:r>
              <a:rPr lang="es-ES_tradnl" b="1" i="1" dirty="0" err="1" smtClean="0">
                <a:solidFill>
                  <a:srgbClr val="000090"/>
                </a:solidFill>
              </a:rPr>
              <a:t>respondent</a:t>
            </a:r>
            <a:r>
              <a:rPr lang="es-ES_tradnl" b="1" i="1" dirty="0" smtClean="0">
                <a:solidFill>
                  <a:srgbClr val="000090"/>
                </a:solidFill>
              </a:rPr>
              <a:t> 01 </a:t>
            </a:r>
            <a:r>
              <a:rPr lang="es-ES_tradnl" b="1" i="1" dirty="0">
                <a:solidFill>
                  <a:srgbClr val="000090"/>
                </a:solidFill>
              </a:rPr>
              <a:t>LOG 01:21:27)</a:t>
            </a:r>
            <a:endParaRPr lang="en-US" b="1" dirty="0">
              <a:solidFill>
                <a:srgbClr val="000090"/>
              </a:solidFill>
            </a:endParaRPr>
          </a:p>
          <a:p>
            <a:pPr marL="0" indent="0">
              <a:buNone/>
            </a:pPr>
            <a:endParaRPr lang="en-US" dirty="0"/>
          </a:p>
        </p:txBody>
      </p:sp>
    </p:spTree>
    <p:extLst>
      <p:ext uri="{BB962C8B-B14F-4D97-AF65-F5344CB8AC3E}">
        <p14:creationId xmlns:p14="http://schemas.microsoft.com/office/powerpoint/2010/main" val="162713915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435280" cy="5517232"/>
          </a:xfrm>
        </p:spPr>
        <p:txBody>
          <a:bodyPr>
            <a:noAutofit/>
          </a:bodyPr>
          <a:lstStyle/>
          <a:p>
            <a:pPr marL="0" indent="0">
              <a:buNone/>
            </a:pPr>
            <a:r>
              <a:rPr lang="es-ES" sz="2400" b="1" dirty="0">
                <a:solidFill>
                  <a:srgbClr val="000090"/>
                </a:solidFill>
              </a:rPr>
              <a:t>´Sí, los hermanos traductores de otras lenguas e inclusive en el quechua no pueden un tanto adecuarse al lenguaje jurídico, porque es un lenguaje nuevo en nuestras lenguas; bueno, también lo es raro en castellano el lenguaje jurídico, es un lenguaje muy extraño. Entonces, dicen lo siguiente: “Bueno, en mi cultura estas cosas no podemos expresar así”, pero (…) tampoco en castellano muchas veces no se puede entender sino ciertos especialistas. Entonces, yo pensé y dije: “¿Pero cómo no se puede también hablar de un lenguaje jurídico en mi lengua, que sea un lenguaje directo, neutral (…). Entonces, lo que es </a:t>
            </a:r>
            <a:r>
              <a:rPr lang="es-ES" sz="2400" b="1" dirty="0" smtClean="0">
                <a:solidFill>
                  <a:srgbClr val="000090"/>
                </a:solidFill>
              </a:rPr>
              <a:t>pesado </a:t>
            </a:r>
            <a:r>
              <a:rPr lang="es-ES" sz="2400" b="1" dirty="0">
                <a:solidFill>
                  <a:srgbClr val="000090"/>
                </a:solidFill>
              </a:rPr>
              <a:t>aquí es el lenguaje que se maneja en castellano; o sea, a lo mucho he procurado que el lenguaje jurídico manejado en castellano también se exprese en mi traducción y que sea posible también hacer. (…)´ </a:t>
            </a:r>
            <a:r>
              <a:rPr lang="es-PE" sz="2400" b="1" dirty="0">
                <a:solidFill>
                  <a:srgbClr val="000090"/>
                </a:solidFill>
              </a:rPr>
              <a:t>(</a:t>
            </a:r>
            <a:r>
              <a:rPr lang="es-PE" sz="2400" b="1" i="1" dirty="0" smtClean="0">
                <a:solidFill>
                  <a:srgbClr val="000090"/>
                </a:solidFill>
              </a:rPr>
              <a:t>Aymara </a:t>
            </a:r>
            <a:r>
              <a:rPr lang="es-PE" sz="2400" b="1" i="1" dirty="0">
                <a:solidFill>
                  <a:srgbClr val="000090"/>
                </a:solidFill>
              </a:rPr>
              <a:t>respondent, interview 13 Nov 2014</a:t>
            </a:r>
            <a:r>
              <a:rPr lang="es-PE" sz="2400" b="1" dirty="0" smtClean="0">
                <a:solidFill>
                  <a:srgbClr val="000090"/>
                </a:solidFill>
              </a:rPr>
              <a:t>)</a:t>
            </a:r>
            <a:endParaRPr lang="en-US" sz="2400" b="1" dirty="0">
              <a:solidFill>
                <a:srgbClr val="000090"/>
              </a:solidFill>
            </a:endParaRPr>
          </a:p>
        </p:txBody>
      </p:sp>
      <p:sp>
        <p:nvSpPr>
          <p:cNvPr id="4" name="Title 1"/>
          <p:cNvSpPr>
            <a:spLocks noGrp="1"/>
          </p:cNvSpPr>
          <p:nvPr>
            <p:ph type="title"/>
          </p:nvPr>
        </p:nvSpPr>
        <p:spPr>
          <a:xfrm>
            <a:off x="457200" y="490662"/>
            <a:ext cx="8229600" cy="706090"/>
          </a:xfrm>
        </p:spPr>
        <p:txBody>
          <a:bodyPr>
            <a:normAutofit fontScale="90000"/>
          </a:bodyPr>
          <a:lstStyle/>
          <a:p>
            <a:r>
              <a:rPr lang="en-US" b="1" dirty="0">
                <a:solidFill>
                  <a:srgbClr val="000090"/>
                </a:solidFill>
              </a:rPr>
              <a:t>The nature of the task</a:t>
            </a:r>
            <a:br>
              <a:rPr lang="en-US" b="1" dirty="0">
                <a:solidFill>
                  <a:srgbClr val="000090"/>
                </a:solidFill>
              </a:rPr>
            </a:br>
            <a:endParaRPr lang="en-US" dirty="0"/>
          </a:p>
        </p:txBody>
      </p:sp>
    </p:spTree>
    <p:extLst>
      <p:ext uri="{BB962C8B-B14F-4D97-AF65-F5344CB8AC3E}">
        <p14:creationId xmlns:p14="http://schemas.microsoft.com/office/powerpoint/2010/main" val="3408762816"/>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4624"/>
            <a:ext cx="8856984" cy="1143000"/>
          </a:xfrm>
        </p:spPr>
        <p:txBody>
          <a:bodyPr>
            <a:normAutofit/>
          </a:bodyPr>
          <a:lstStyle/>
          <a:p>
            <a:r>
              <a:rPr lang="en-US" sz="3600" b="1" dirty="0">
                <a:solidFill>
                  <a:srgbClr val="000090"/>
                </a:solidFill>
              </a:rPr>
              <a:t>A preview of some of the </a:t>
            </a:r>
            <a:r>
              <a:rPr lang="en-US" sz="3600" b="1" dirty="0" smtClean="0">
                <a:solidFill>
                  <a:srgbClr val="000090"/>
                </a:solidFill>
              </a:rPr>
              <a:t>pitfalls</a:t>
            </a:r>
            <a:endParaRPr lang="en-US" sz="3600" b="1" dirty="0">
              <a:solidFill>
                <a:srgbClr val="000090"/>
              </a:solidFill>
            </a:endParaRPr>
          </a:p>
        </p:txBody>
      </p:sp>
      <p:sp>
        <p:nvSpPr>
          <p:cNvPr id="3" name="Content Placeholder 2"/>
          <p:cNvSpPr>
            <a:spLocks noGrp="1"/>
          </p:cNvSpPr>
          <p:nvPr>
            <p:ph idx="1"/>
          </p:nvPr>
        </p:nvSpPr>
        <p:spPr>
          <a:xfrm>
            <a:off x="144016" y="1340768"/>
            <a:ext cx="8748464" cy="5256584"/>
          </a:xfrm>
        </p:spPr>
        <p:txBody>
          <a:bodyPr>
            <a:normAutofit/>
          </a:bodyPr>
          <a:lstStyle/>
          <a:p>
            <a:pPr lvl="1"/>
            <a:r>
              <a:rPr lang="en-US" b="1" dirty="0">
                <a:solidFill>
                  <a:srgbClr val="000090"/>
                </a:solidFill>
              </a:rPr>
              <a:t>Translation necessitates </a:t>
            </a:r>
            <a:r>
              <a:rPr lang="en-US" b="1" dirty="0" smtClean="0">
                <a:solidFill>
                  <a:srgbClr val="000090"/>
                </a:solidFill>
              </a:rPr>
              <a:t>writing, yet </a:t>
            </a:r>
            <a:r>
              <a:rPr lang="en-GB" b="1" dirty="0" smtClean="0">
                <a:solidFill>
                  <a:srgbClr val="000090"/>
                </a:solidFill>
              </a:rPr>
              <a:t>Amazonian </a:t>
            </a:r>
            <a:r>
              <a:rPr lang="en-GB" b="1" dirty="0">
                <a:solidFill>
                  <a:srgbClr val="000090"/>
                </a:solidFill>
              </a:rPr>
              <a:t>languages in particular </a:t>
            </a:r>
            <a:r>
              <a:rPr lang="en-GB" b="1" dirty="0" smtClean="0">
                <a:solidFill>
                  <a:srgbClr val="000090"/>
                </a:solidFill>
              </a:rPr>
              <a:t>are predominantly oral; incipient </a:t>
            </a:r>
            <a:r>
              <a:rPr lang="en-GB" b="1" dirty="0">
                <a:solidFill>
                  <a:srgbClr val="000090"/>
                </a:solidFill>
              </a:rPr>
              <a:t>literacy draws </a:t>
            </a:r>
            <a:r>
              <a:rPr lang="en-GB" b="1" dirty="0" smtClean="0">
                <a:solidFill>
                  <a:srgbClr val="000090"/>
                </a:solidFill>
              </a:rPr>
              <a:t>translators </a:t>
            </a:r>
            <a:r>
              <a:rPr lang="en-GB" b="1" dirty="0">
                <a:solidFill>
                  <a:srgbClr val="000090"/>
                </a:solidFill>
              </a:rPr>
              <a:t>into </a:t>
            </a:r>
            <a:r>
              <a:rPr lang="en-GB" b="1" dirty="0" smtClean="0">
                <a:solidFill>
                  <a:srgbClr val="000090"/>
                </a:solidFill>
              </a:rPr>
              <a:t>difficult debates over language </a:t>
            </a:r>
            <a:r>
              <a:rPr lang="en-GB" b="1" dirty="0">
                <a:solidFill>
                  <a:srgbClr val="000090"/>
                </a:solidFill>
              </a:rPr>
              <a:t>standardisation, even </a:t>
            </a:r>
            <a:r>
              <a:rPr lang="en-GB" b="1" dirty="0" smtClean="0">
                <a:solidFill>
                  <a:srgbClr val="000090"/>
                </a:solidFill>
              </a:rPr>
              <a:t>before the </a:t>
            </a:r>
            <a:r>
              <a:rPr lang="en-GB" b="1" dirty="0">
                <a:solidFill>
                  <a:srgbClr val="000090"/>
                </a:solidFill>
              </a:rPr>
              <a:t>task of translation has </a:t>
            </a:r>
            <a:r>
              <a:rPr lang="en-GB" b="1" dirty="0" smtClean="0">
                <a:solidFill>
                  <a:srgbClr val="000090"/>
                </a:solidFill>
              </a:rPr>
              <a:t>begun</a:t>
            </a:r>
          </a:p>
          <a:p>
            <a:pPr lvl="1"/>
            <a:r>
              <a:rPr lang="en-GB" b="1" dirty="0" smtClean="0">
                <a:solidFill>
                  <a:srgbClr val="000090"/>
                </a:solidFill>
              </a:rPr>
              <a:t>Translation </a:t>
            </a:r>
            <a:r>
              <a:rPr lang="en-GB" b="1" dirty="0">
                <a:solidFill>
                  <a:srgbClr val="000090"/>
                </a:solidFill>
              </a:rPr>
              <a:t>trainers </a:t>
            </a:r>
            <a:r>
              <a:rPr lang="en-GB" b="1" dirty="0" smtClean="0">
                <a:solidFill>
                  <a:srgbClr val="000090"/>
                </a:solidFill>
              </a:rPr>
              <a:t>are resistant </a:t>
            </a:r>
            <a:r>
              <a:rPr lang="en-GB" b="1" dirty="0">
                <a:solidFill>
                  <a:srgbClr val="000090"/>
                </a:solidFill>
              </a:rPr>
              <a:t>to engaging with </a:t>
            </a:r>
            <a:r>
              <a:rPr lang="en-GB" b="1" dirty="0" smtClean="0">
                <a:solidFill>
                  <a:srgbClr val="000090"/>
                </a:solidFill>
              </a:rPr>
              <a:t>standardisation issues in this context, </a:t>
            </a:r>
            <a:r>
              <a:rPr lang="en-GB" b="1" dirty="0">
                <a:solidFill>
                  <a:srgbClr val="000090"/>
                </a:solidFill>
              </a:rPr>
              <a:t>affirming that </a:t>
            </a:r>
            <a:r>
              <a:rPr lang="en-GB" b="1" dirty="0" smtClean="0">
                <a:solidFill>
                  <a:srgbClr val="000090"/>
                </a:solidFill>
              </a:rPr>
              <a:t>these are arguments </a:t>
            </a:r>
            <a:r>
              <a:rPr lang="en-GB" b="1" dirty="0">
                <a:solidFill>
                  <a:srgbClr val="000090"/>
                </a:solidFill>
              </a:rPr>
              <a:t>for another place</a:t>
            </a:r>
            <a:endParaRPr lang="en-US" sz="2400" b="1" dirty="0">
              <a:solidFill>
                <a:srgbClr val="000090"/>
              </a:solidFill>
            </a:endParaRPr>
          </a:p>
          <a:p>
            <a:pPr lvl="1"/>
            <a:r>
              <a:rPr lang="en-GB" b="1" dirty="0">
                <a:solidFill>
                  <a:srgbClr val="000090"/>
                </a:solidFill>
              </a:rPr>
              <a:t>A legal statute such as the </a:t>
            </a:r>
            <a:r>
              <a:rPr lang="en-GB" b="1" i="1" dirty="0">
                <a:solidFill>
                  <a:srgbClr val="000090"/>
                </a:solidFill>
              </a:rPr>
              <a:t>Ley de </a:t>
            </a:r>
            <a:r>
              <a:rPr lang="en-GB" b="1" i="1" dirty="0" err="1">
                <a:solidFill>
                  <a:srgbClr val="000090"/>
                </a:solidFill>
              </a:rPr>
              <a:t>Lenguas</a:t>
            </a:r>
            <a:r>
              <a:rPr lang="en-GB" b="1" dirty="0">
                <a:solidFill>
                  <a:srgbClr val="000090"/>
                </a:solidFill>
              </a:rPr>
              <a:t> </a:t>
            </a:r>
            <a:r>
              <a:rPr lang="en-GB" b="1" dirty="0" smtClean="0">
                <a:solidFill>
                  <a:srgbClr val="000090"/>
                </a:solidFill>
              </a:rPr>
              <a:t>is </a:t>
            </a:r>
            <a:r>
              <a:rPr lang="en-GB" b="1" dirty="0">
                <a:solidFill>
                  <a:srgbClr val="000090"/>
                </a:solidFill>
              </a:rPr>
              <a:t>a specialised genre of discourse for which there is no ready equivalent in the receiving culture</a:t>
            </a:r>
            <a:endParaRPr lang="en-US" sz="2400" b="1" dirty="0">
              <a:solidFill>
                <a:srgbClr val="000090"/>
              </a:solidFill>
            </a:endParaRPr>
          </a:p>
          <a:p>
            <a:pPr marL="0" indent="0">
              <a:buNone/>
            </a:pPr>
            <a:endParaRPr lang="en-US" dirty="0"/>
          </a:p>
        </p:txBody>
      </p:sp>
    </p:spTree>
    <p:extLst>
      <p:ext uri="{BB962C8B-B14F-4D97-AF65-F5344CB8AC3E}">
        <p14:creationId xmlns:p14="http://schemas.microsoft.com/office/powerpoint/2010/main" val="101342854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864096"/>
          </a:xfrm>
        </p:spPr>
        <p:txBody>
          <a:bodyPr/>
          <a:lstStyle/>
          <a:p>
            <a:r>
              <a:rPr lang="en-US" sz="3600" b="1" dirty="0" smtClean="0">
                <a:solidFill>
                  <a:srgbClr val="000090"/>
                </a:solidFill>
              </a:rPr>
              <a:t>Basic premise</a:t>
            </a:r>
            <a:endParaRPr lang="en-US" sz="3600" b="1" dirty="0">
              <a:solidFill>
                <a:srgbClr val="000090"/>
              </a:solidFill>
            </a:endParaRPr>
          </a:p>
        </p:txBody>
      </p:sp>
      <p:sp>
        <p:nvSpPr>
          <p:cNvPr id="3" name="Content Placeholder 2"/>
          <p:cNvSpPr>
            <a:spLocks noGrp="1"/>
          </p:cNvSpPr>
          <p:nvPr>
            <p:ph idx="1"/>
          </p:nvPr>
        </p:nvSpPr>
        <p:spPr>
          <a:xfrm>
            <a:off x="457200" y="1495325"/>
            <a:ext cx="8229600" cy="4525963"/>
          </a:xfrm>
        </p:spPr>
        <p:txBody>
          <a:bodyPr>
            <a:normAutofit/>
          </a:bodyPr>
          <a:lstStyle/>
          <a:p>
            <a:r>
              <a:rPr lang="en-GB" b="1" dirty="0" smtClean="0">
                <a:solidFill>
                  <a:srgbClr val="000090"/>
                </a:solidFill>
              </a:rPr>
              <a:t>The hegemony </a:t>
            </a:r>
            <a:r>
              <a:rPr lang="en-GB" b="1" dirty="0">
                <a:solidFill>
                  <a:srgbClr val="000090"/>
                </a:solidFill>
              </a:rPr>
              <a:t>of Spanish over Peru’s indigenous languages and the unequal position occupied by speakers of the latter in relation to the former necessarily impinge upon the textual products of the translation </a:t>
            </a:r>
            <a:r>
              <a:rPr lang="en-GB" b="1" dirty="0" smtClean="0">
                <a:solidFill>
                  <a:srgbClr val="000090"/>
                </a:solidFill>
              </a:rPr>
              <a:t>process</a:t>
            </a:r>
            <a:endParaRPr lang="en-US" b="1" dirty="0">
              <a:solidFill>
                <a:srgbClr val="000090"/>
              </a:solidFill>
            </a:endParaRPr>
          </a:p>
        </p:txBody>
      </p:sp>
    </p:spTree>
    <p:extLst>
      <p:ext uri="{BB962C8B-B14F-4D97-AF65-F5344CB8AC3E}">
        <p14:creationId xmlns:p14="http://schemas.microsoft.com/office/powerpoint/2010/main" val="5901778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10 Imagen" descr="MAPA LINGÜISTICO DIGEIBIR.jpg"/>
          <p:cNvPicPr>
            <a:picLocks noChangeAspect="1"/>
          </p:cNvPicPr>
          <p:nvPr/>
        </p:nvPicPr>
        <p:blipFill>
          <a:blip r:embed="rId2" cstate="print">
            <a:lum contrast="10000"/>
          </a:blip>
          <a:srcRect/>
          <a:stretch>
            <a:fillRect/>
          </a:stretch>
        </p:blipFill>
        <p:spPr bwMode="auto">
          <a:xfrm>
            <a:off x="4525882" y="44624"/>
            <a:ext cx="4582622" cy="6741368"/>
          </a:xfrm>
          <a:prstGeom prst="rect">
            <a:avLst/>
          </a:prstGeom>
          <a:noFill/>
          <a:ln w="9525">
            <a:noFill/>
            <a:miter lim="800000"/>
            <a:headEnd/>
            <a:tailEnd/>
          </a:ln>
        </p:spPr>
      </p:pic>
      <p:sp>
        <p:nvSpPr>
          <p:cNvPr id="5" name="Title 1"/>
          <p:cNvSpPr>
            <a:spLocks noGrp="1"/>
          </p:cNvSpPr>
          <p:nvPr>
            <p:ph type="title"/>
          </p:nvPr>
        </p:nvSpPr>
        <p:spPr>
          <a:xfrm>
            <a:off x="-180528" y="404664"/>
            <a:ext cx="4968552" cy="648072"/>
          </a:xfrm>
        </p:spPr>
        <p:txBody>
          <a:bodyPr>
            <a:normAutofit fontScale="90000"/>
          </a:bodyPr>
          <a:lstStyle/>
          <a:p>
            <a:r>
              <a:rPr lang="es-PE" sz="3600" b="1" dirty="0" smtClean="0">
                <a:solidFill>
                  <a:srgbClr val="000090"/>
                </a:solidFill>
              </a:rPr>
              <a:t>Sociolinguistic context</a:t>
            </a:r>
            <a:r>
              <a:rPr lang="en-US" sz="3600" dirty="0"/>
              <a:t/>
            </a:r>
            <a:br>
              <a:rPr lang="en-US" sz="3600" dirty="0"/>
            </a:br>
            <a:endParaRPr lang="en-US" sz="3600" dirty="0"/>
          </a:p>
        </p:txBody>
      </p:sp>
      <p:sp>
        <p:nvSpPr>
          <p:cNvPr id="6" name="Content Placeholder 5"/>
          <p:cNvSpPr txBox="1">
            <a:spLocks noGrp="1"/>
          </p:cNvSpPr>
          <p:nvPr>
            <p:ph idx="1"/>
          </p:nvPr>
        </p:nvSpPr>
        <p:spPr>
          <a:xfrm>
            <a:off x="251520" y="1052736"/>
            <a:ext cx="4248472" cy="5853909"/>
          </a:xfrm>
          <a:prstGeom prst="rect">
            <a:avLst/>
          </a:prstGeom>
          <a:noFill/>
        </p:spPr>
        <p:txBody>
          <a:bodyPr wrap="square" rtlCol="0">
            <a:spAutoFit/>
          </a:bodyPr>
          <a:lstStyle/>
          <a:p>
            <a:pPr marL="0" indent="0">
              <a:buNone/>
            </a:pPr>
            <a:r>
              <a:rPr lang="en-US" sz="2400" b="1" dirty="0" smtClean="0">
                <a:solidFill>
                  <a:srgbClr val="000090"/>
                </a:solidFill>
              </a:rPr>
              <a:t>Geographical distribution of Peru´s indigenous languages: Andes and Amazonia</a:t>
            </a:r>
          </a:p>
          <a:p>
            <a:r>
              <a:rPr lang="en-US" sz="2400" b="1" dirty="0" smtClean="0">
                <a:solidFill>
                  <a:srgbClr val="000090"/>
                </a:solidFill>
              </a:rPr>
              <a:t>47 languages</a:t>
            </a:r>
            <a:endParaRPr lang="en-US" sz="2400" b="1" dirty="0">
              <a:solidFill>
                <a:srgbClr val="000090"/>
              </a:solidFill>
            </a:endParaRPr>
          </a:p>
          <a:p>
            <a:r>
              <a:rPr lang="en-US" sz="2400" b="1" dirty="0" smtClean="0">
                <a:solidFill>
                  <a:srgbClr val="000090"/>
                </a:solidFill>
              </a:rPr>
              <a:t>16 language families</a:t>
            </a:r>
          </a:p>
          <a:p>
            <a:pPr lvl="1"/>
            <a:r>
              <a:rPr lang="es-PE" altLang="es-PE" sz="2400" b="1" dirty="0">
                <a:solidFill>
                  <a:srgbClr val="000090"/>
                </a:solidFill>
              </a:rPr>
              <a:t>26 </a:t>
            </a:r>
            <a:r>
              <a:rPr lang="es-PE" altLang="es-PE" sz="2400" b="1" dirty="0" smtClean="0">
                <a:solidFill>
                  <a:srgbClr val="000090"/>
                </a:solidFill>
              </a:rPr>
              <a:t>vital</a:t>
            </a:r>
            <a:endParaRPr lang="es-PE" altLang="es-PE" sz="2400" b="1" i="1" dirty="0">
              <a:solidFill>
                <a:srgbClr val="000090"/>
              </a:solidFill>
            </a:endParaRPr>
          </a:p>
          <a:p>
            <a:pPr lvl="1"/>
            <a:r>
              <a:rPr lang="es-PE" altLang="es-PE" sz="2400" b="1" dirty="0">
                <a:solidFill>
                  <a:srgbClr val="000090"/>
                </a:solidFill>
              </a:rPr>
              <a:t>3 </a:t>
            </a:r>
            <a:r>
              <a:rPr lang="es-PE" altLang="es-PE" sz="2400" b="1" dirty="0" smtClean="0">
                <a:solidFill>
                  <a:srgbClr val="000090"/>
                </a:solidFill>
              </a:rPr>
              <a:t>endangered</a:t>
            </a:r>
            <a:endParaRPr lang="es-PE" altLang="es-PE" sz="2400" b="1" dirty="0">
              <a:solidFill>
                <a:srgbClr val="000090"/>
              </a:solidFill>
            </a:endParaRPr>
          </a:p>
          <a:p>
            <a:pPr lvl="1"/>
            <a:r>
              <a:rPr lang="es-PE" altLang="es-PE" sz="2400" b="1" dirty="0">
                <a:solidFill>
                  <a:srgbClr val="000090"/>
                </a:solidFill>
              </a:rPr>
              <a:t>18 </a:t>
            </a:r>
            <a:r>
              <a:rPr lang="es-PE" altLang="es-PE" sz="2400" b="1" dirty="0" smtClean="0">
                <a:solidFill>
                  <a:srgbClr val="000090"/>
                </a:solidFill>
              </a:rPr>
              <a:t>seriously endangered</a:t>
            </a:r>
            <a:endParaRPr lang="es-PE" altLang="es-PE" sz="2400" b="1" dirty="0">
              <a:solidFill>
                <a:srgbClr val="000090"/>
              </a:solidFill>
            </a:endParaRPr>
          </a:p>
          <a:p>
            <a:pPr>
              <a:buFont typeface="Arial" charset="0"/>
              <a:buChar char="•"/>
            </a:pPr>
            <a:r>
              <a:rPr lang="es-PE" altLang="es-PE" sz="2400" b="1" dirty="0" smtClean="0">
                <a:solidFill>
                  <a:srgbClr val="000090"/>
                </a:solidFill>
              </a:rPr>
              <a:t>Official “in the zones where they predominate”</a:t>
            </a:r>
            <a:endParaRPr lang="es-PE" altLang="es-PE" sz="2400" b="1" dirty="0">
              <a:solidFill>
                <a:srgbClr val="000090"/>
              </a:solidFill>
            </a:endParaRPr>
          </a:p>
          <a:p>
            <a:pPr marL="0" indent="0">
              <a:buNone/>
            </a:pPr>
            <a:r>
              <a:rPr lang="es-PE" altLang="es-PE" sz="2400" b="1" i="1" dirty="0" smtClean="0">
                <a:solidFill>
                  <a:srgbClr val="000090"/>
                </a:solidFill>
              </a:rPr>
              <a:t>Documento </a:t>
            </a:r>
            <a:r>
              <a:rPr lang="es-PE" altLang="es-PE" sz="2400" b="1" i="1" dirty="0">
                <a:solidFill>
                  <a:srgbClr val="000090"/>
                </a:solidFill>
              </a:rPr>
              <a:t>Nacional de Lenguas Originarias</a:t>
            </a:r>
            <a:r>
              <a:rPr lang="es-PE" altLang="es-PE" sz="2400" b="1" dirty="0">
                <a:solidFill>
                  <a:srgbClr val="000090"/>
                </a:solidFill>
              </a:rPr>
              <a:t> (</a:t>
            </a:r>
            <a:r>
              <a:rPr lang="es-PE" altLang="es-PE" sz="2400" b="1" dirty="0" smtClean="0">
                <a:solidFill>
                  <a:srgbClr val="000090"/>
                </a:solidFill>
              </a:rPr>
              <a:t>MINEDU, </a:t>
            </a:r>
            <a:r>
              <a:rPr lang="es-PE" altLang="es-PE" sz="2400" b="1" dirty="0">
                <a:solidFill>
                  <a:srgbClr val="000090"/>
                </a:solidFill>
              </a:rPr>
              <a:t>2013</a:t>
            </a:r>
            <a:r>
              <a:rPr lang="es-PE" altLang="es-PE" sz="2400" b="1" dirty="0" smtClean="0">
                <a:solidFill>
                  <a:srgbClr val="000090"/>
                </a:solidFill>
              </a:rPr>
              <a:t>)</a:t>
            </a:r>
            <a:endParaRPr lang="en-US" sz="2400" b="1" dirty="0" smtClean="0">
              <a:solidFill>
                <a:srgbClr val="000090"/>
              </a:solidFill>
            </a:endParaRPr>
          </a:p>
          <a:p>
            <a:endParaRPr lang="en-US" sz="2400" b="1" dirty="0" smtClean="0">
              <a:solidFill>
                <a:srgbClr val="000068"/>
              </a:solidFill>
            </a:endParaRPr>
          </a:p>
        </p:txBody>
      </p:sp>
    </p:spTree>
    <p:extLst>
      <p:ext uri="{BB962C8B-B14F-4D97-AF65-F5344CB8AC3E}">
        <p14:creationId xmlns:p14="http://schemas.microsoft.com/office/powerpoint/2010/main" val="30401830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71400"/>
            <a:ext cx="9144000" cy="1152128"/>
          </a:xfrm>
        </p:spPr>
        <p:txBody>
          <a:bodyPr/>
          <a:lstStyle/>
          <a:p>
            <a:r>
              <a:rPr lang="en-US" sz="3200" b="1" dirty="0" smtClean="0">
                <a:solidFill>
                  <a:srgbClr val="000090"/>
                </a:solidFill>
              </a:rPr>
              <a:t>Institutional and legislative context</a:t>
            </a:r>
            <a:endParaRPr lang="en-US" sz="3200" b="1" dirty="0">
              <a:solidFill>
                <a:srgbClr val="000090"/>
              </a:solidFill>
            </a:endParaRPr>
          </a:p>
        </p:txBody>
      </p:sp>
      <p:sp>
        <p:nvSpPr>
          <p:cNvPr id="3" name="2 Marcador de contenido"/>
          <p:cNvSpPr>
            <a:spLocks noGrp="1"/>
          </p:cNvSpPr>
          <p:nvPr>
            <p:ph idx="1"/>
          </p:nvPr>
        </p:nvSpPr>
        <p:spPr>
          <a:xfrm>
            <a:off x="179512" y="980728"/>
            <a:ext cx="8784976" cy="5184576"/>
          </a:xfrm>
        </p:spPr>
        <p:txBody>
          <a:bodyPr>
            <a:normAutofit lnSpcReduction="10000"/>
          </a:bodyPr>
          <a:lstStyle/>
          <a:p>
            <a:r>
              <a:rPr lang="es-PE" sz="2400" b="1" dirty="0" smtClean="0">
                <a:solidFill>
                  <a:srgbClr val="FF0000"/>
                </a:solidFill>
              </a:rPr>
              <a:t>2010</a:t>
            </a:r>
            <a:r>
              <a:rPr lang="es-PE" sz="2400" b="1" dirty="0" smtClean="0">
                <a:solidFill>
                  <a:srgbClr val="000090"/>
                </a:solidFill>
              </a:rPr>
              <a:t> Creation of </a:t>
            </a:r>
            <a:r>
              <a:rPr lang="es-PE" sz="2400" b="1" i="1" dirty="0" smtClean="0">
                <a:solidFill>
                  <a:srgbClr val="000090"/>
                </a:solidFill>
              </a:rPr>
              <a:t>Ministerio de Cultura </a:t>
            </a:r>
            <a:r>
              <a:rPr lang="es-PE" sz="2400" b="1" dirty="0" smtClean="0">
                <a:solidFill>
                  <a:srgbClr val="000090"/>
                </a:solidFill>
              </a:rPr>
              <a:t>(</a:t>
            </a:r>
            <a:r>
              <a:rPr lang="es-ES_tradnl" sz="2400" b="1" dirty="0" smtClean="0">
                <a:solidFill>
                  <a:srgbClr val="000090"/>
                </a:solidFill>
              </a:rPr>
              <a:t>Ley </a:t>
            </a:r>
            <a:r>
              <a:rPr lang="es-ES_tradnl" sz="2400" b="1" dirty="0">
                <a:solidFill>
                  <a:srgbClr val="000090"/>
                </a:solidFill>
              </a:rPr>
              <a:t>Nº </a:t>
            </a:r>
            <a:r>
              <a:rPr lang="es-ES_tradnl" sz="2400" b="1" dirty="0" smtClean="0">
                <a:solidFill>
                  <a:srgbClr val="000090"/>
                </a:solidFill>
              </a:rPr>
              <a:t>29565)</a:t>
            </a:r>
            <a:r>
              <a:rPr lang="es-PE" sz="2400" b="1" dirty="0" smtClean="0">
                <a:solidFill>
                  <a:srgbClr val="000090"/>
                </a:solidFill>
              </a:rPr>
              <a:t>. </a:t>
            </a:r>
          </a:p>
          <a:p>
            <a:endParaRPr lang="es-PE" sz="2400" b="1" dirty="0">
              <a:solidFill>
                <a:srgbClr val="000090"/>
              </a:solidFill>
            </a:endParaRPr>
          </a:p>
          <a:p>
            <a:r>
              <a:rPr lang="es-PE" sz="2400" b="1" dirty="0">
                <a:solidFill>
                  <a:srgbClr val="FF0000"/>
                </a:solidFill>
              </a:rPr>
              <a:t>2011</a:t>
            </a:r>
            <a:r>
              <a:rPr lang="es-PE" sz="2400" b="1" dirty="0">
                <a:solidFill>
                  <a:srgbClr val="000090"/>
                </a:solidFill>
              </a:rPr>
              <a:t> </a:t>
            </a:r>
            <a:r>
              <a:rPr lang="es-PE" sz="2400" b="1" dirty="0" smtClean="0">
                <a:solidFill>
                  <a:srgbClr val="000090"/>
                </a:solidFill>
              </a:rPr>
              <a:t>´Ley </a:t>
            </a:r>
            <a:r>
              <a:rPr lang="es-PE" sz="2400" b="1" dirty="0">
                <a:solidFill>
                  <a:srgbClr val="000090"/>
                </a:solidFill>
              </a:rPr>
              <a:t>de Lenguas´ passed </a:t>
            </a:r>
            <a:r>
              <a:rPr lang="es-PE" sz="2400" b="1" dirty="0" smtClean="0">
                <a:solidFill>
                  <a:srgbClr val="000090"/>
                </a:solidFill>
              </a:rPr>
              <a:t>(Ley 29735 </a:t>
            </a:r>
            <a:r>
              <a:rPr lang="en-US" sz="2400" b="1" i="1" dirty="0">
                <a:solidFill>
                  <a:srgbClr val="000090"/>
                </a:solidFill>
              </a:rPr>
              <a:t>Ley </a:t>
            </a:r>
            <a:r>
              <a:rPr lang="en-US" sz="2400" b="1" i="1" dirty="0" err="1">
                <a:solidFill>
                  <a:srgbClr val="000090"/>
                </a:solidFill>
              </a:rPr>
              <a:t>que</a:t>
            </a:r>
            <a:r>
              <a:rPr lang="en-US" sz="2400" b="1" i="1" dirty="0">
                <a:solidFill>
                  <a:srgbClr val="000090"/>
                </a:solidFill>
              </a:rPr>
              <a:t> </a:t>
            </a:r>
            <a:r>
              <a:rPr lang="en-US" sz="2400" b="1" i="1" dirty="0" err="1">
                <a:solidFill>
                  <a:srgbClr val="000090"/>
                </a:solidFill>
              </a:rPr>
              <a:t>regula</a:t>
            </a:r>
            <a:r>
              <a:rPr lang="en-US" sz="2400" b="1" i="1" dirty="0">
                <a:solidFill>
                  <a:srgbClr val="000090"/>
                </a:solidFill>
              </a:rPr>
              <a:t> el </a:t>
            </a:r>
            <a:r>
              <a:rPr lang="en-US" sz="2400" b="1" i="1" dirty="0" err="1">
                <a:solidFill>
                  <a:srgbClr val="000090"/>
                </a:solidFill>
              </a:rPr>
              <a:t>uso</a:t>
            </a:r>
            <a:r>
              <a:rPr lang="en-US" sz="2400" b="1" i="1" dirty="0">
                <a:solidFill>
                  <a:srgbClr val="000090"/>
                </a:solidFill>
              </a:rPr>
              <a:t>, </a:t>
            </a:r>
            <a:r>
              <a:rPr lang="en-US" sz="2400" b="1" i="1" dirty="0" err="1">
                <a:solidFill>
                  <a:srgbClr val="000090"/>
                </a:solidFill>
              </a:rPr>
              <a:t>preservación</a:t>
            </a:r>
            <a:r>
              <a:rPr lang="en-US" sz="2400" b="1" i="1" dirty="0">
                <a:solidFill>
                  <a:srgbClr val="000090"/>
                </a:solidFill>
              </a:rPr>
              <a:t>, </a:t>
            </a:r>
            <a:r>
              <a:rPr lang="en-US" sz="2400" b="1" i="1" dirty="0" err="1">
                <a:solidFill>
                  <a:srgbClr val="000090"/>
                </a:solidFill>
              </a:rPr>
              <a:t>desarrollo</a:t>
            </a:r>
            <a:r>
              <a:rPr lang="en-US" sz="2400" b="1" i="1" dirty="0">
                <a:solidFill>
                  <a:srgbClr val="000090"/>
                </a:solidFill>
              </a:rPr>
              <a:t>, </a:t>
            </a:r>
            <a:r>
              <a:rPr lang="en-US" sz="2400" b="1" i="1" dirty="0" err="1">
                <a:solidFill>
                  <a:srgbClr val="000090"/>
                </a:solidFill>
              </a:rPr>
              <a:t>recuperación</a:t>
            </a:r>
            <a:r>
              <a:rPr lang="en-US" sz="2400" b="1" i="1" dirty="0">
                <a:solidFill>
                  <a:srgbClr val="000090"/>
                </a:solidFill>
              </a:rPr>
              <a:t>, </a:t>
            </a:r>
            <a:r>
              <a:rPr lang="en-US" sz="2400" b="1" i="1" dirty="0" err="1">
                <a:solidFill>
                  <a:srgbClr val="000090"/>
                </a:solidFill>
              </a:rPr>
              <a:t>fomento</a:t>
            </a:r>
            <a:r>
              <a:rPr lang="en-US" sz="2400" b="1" i="1" dirty="0">
                <a:solidFill>
                  <a:srgbClr val="000090"/>
                </a:solidFill>
              </a:rPr>
              <a:t> y </a:t>
            </a:r>
            <a:r>
              <a:rPr lang="en-US" sz="2400" b="1" i="1" dirty="0" err="1">
                <a:solidFill>
                  <a:srgbClr val="000090"/>
                </a:solidFill>
              </a:rPr>
              <a:t>difusión</a:t>
            </a:r>
            <a:r>
              <a:rPr lang="en-US" sz="2400" b="1" i="1" dirty="0">
                <a:solidFill>
                  <a:srgbClr val="000090"/>
                </a:solidFill>
              </a:rPr>
              <a:t> de </a:t>
            </a:r>
            <a:r>
              <a:rPr lang="en-US" sz="2400" b="1" i="1" dirty="0" err="1">
                <a:solidFill>
                  <a:srgbClr val="000090"/>
                </a:solidFill>
              </a:rPr>
              <a:t>las</a:t>
            </a:r>
            <a:r>
              <a:rPr lang="en-US" sz="2400" b="1" i="1" dirty="0">
                <a:solidFill>
                  <a:srgbClr val="000090"/>
                </a:solidFill>
              </a:rPr>
              <a:t> </a:t>
            </a:r>
            <a:r>
              <a:rPr lang="en-US" sz="2400" b="1" i="1" dirty="0" err="1">
                <a:solidFill>
                  <a:srgbClr val="000090"/>
                </a:solidFill>
              </a:rPr>
              <a:t>lenguas</a:t>
            </a:r>
            <a:r>
              <a:rPr lang="en-US" sz="2400" b="1" i="1" dirty="0">
                <a:solidFill>
                  <a:srgbClr val="000090"/>
                </a:solidFill>
              </a:rPr>
              <a:t> </a:t>
            </a:r>
            <a:r>
              <a:rPr lang="en-US" sz="2400" b="1" i="1" dirty="0" err="1">
                <a:solidFill>
                  <a:srgbClr val="000090"/>
                </a:solidFill>
              </a:rPr>
              <a:t>originarias</a:t>
            </a:r>
            <a:r>
              <a:rPr lang="en-US" sz="2400" b="1" i="1" dirty="0">
                <a:solidFill>
                  <a:srgbClr val="000090"/>
                </a:solidFill>
              </a:rPr>
              <a:t> del </a:t>
            </a:r>
            <a:r>
              <a:rPr lang="en-US" sz="2400" b="1" i="1" dirty="0" err="1">
                <a:solidFill>
                  <a:srgbClr val="000090"/>
                </a:solidFill>
              </a:rPr>
              <a:t>Perú</a:t>
            </a:r>
            <a:r>
              <a:rPr lang="es-PE" sz="2400" b="1" dirty="0" smtClean="0">
                <a:solidFill>
                  <a:srgbClr val="000090"/>
                </a:solidFill>
              </a:rPr>
              <a:t>)</a:t>
            </a:r>
          </a:p>
          <a:p>
            <a:endParaRPr lang="es-PE" sz="2400" b="1" dirty="0" smtClean="0">
              <a:solidFill>
                <a:srgbClr val="000090"/>
              </a:solidFill>
            </a:endParaRPr>
          </a:p>
          <a:p>
            <a:r>
              <a:rPr lang="es-PE" sz="2400" b="1" dirty="0" smtClean="0">
                <a:solidFill>
                  <a:srgbClr val="FF0000"/>
                </a:solidFill>
              </a:rPr>
              <a:t>2012</a:t>
            </a:r>
            <a:r>
              <a:rPr lang="es-PE" sz="2400" b="1" dirty="0" smtClean="0">
                <a:solidFill>
                  <a:srgbClr val="000090"/>
                </a:solidFill>
              </a:rPr>
              <a:t> Creation of Indigenous Languages Division within the Viceministry of Interculturality, Ministry of Culture. </a:t>
            </a:r>
          </a:p>
          <a:p>
            <a:pPr lvl="1"/>
            <a:r>
              <a:rPr lang="es-PE" sz="2000" b="1" dirty="0" smtClean="0">
                <a:solidFill>
                  <a:srgbClr val="000090"/>
                </a:solidFill>
              </a:rPr>
              <a:t>Language policy responsibilities extended from Ministry of Education to Ministry of Culture</a:t>
            </a:r>
          </a:p>
          <a:p>
            <a:pPr marL="457200" lvl="1" indent="0">
              <a:buNone/>
            </a:pPr>
            <a:endParaRPr lang="es-PE" sz="2400" b="1" dirty="0" smtClean="0">
              <a:solidFill>
                <a:srgbClr val="000090"/>
              </a:solidFill>
            </a:endParaRPr>
          </a:p>
          <a:p>
            <a:r>
              <a:rPr lang="es-PE" sz="2400" b="1" dirty="0" smtClean="0">
                <a:solidFill>
                  <a:srgbClr val="FF0000"/>
                </a:solidFill>
              </a:rPr>
              <a:t>2012</a:t>
            </a:r>
            <a:r>
              <a:rPr lang="es-PE" sz="2400" b="1" dirty="0" smtClean="0">
                <a:solidFill>
                  <a:srgbClr val="000090"/>
                </a:solidFill>
              </a:rPr>
              <a:t> Launch of training courses in Translating and Interpreting in Indigenous Languages, for </a:t>
            </a:r>
            <a:r>
              <a:rPr lang="es-PE" sz="2400" b="1" i="1" dirty="0" smtClean="0">
                <a:solidFill>
                  <a:srgbClr val="000090"/>
                </a:solidFill>
              </a:rPr>
              <a:t>Consulta Previa </a:t>
            </a:r>
            <a:r>
              <a:rPr lang="es-PE" sz="2400" b="1" dirty="0" smtClean="0">
                <a:solidFill>
                  <a:srgbClr val="000090"/>
                </a:solidFill>
              </a:rPr>
              <a:t>in first instance; 8 courses have run to date</a:t>
            </a:r>
          </a:p>
        </p:txBody>
      </p:sp>
    </p:spTree>
    <p:extLst>
      <p:ext uri="{BB962C8B-B14F-4D97-AF65-F5344CB8AC3E}">
        <p14:creationId xmlns:p14="http://schemas.microsoft.com/office/powerpoint/2010/main" val="410475349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lstStyle/>
          <a:p>
            <a:r>
              <a:rPr lang="en-US" b="1" dirty="0" smtClean="0">
                <a:solidFill>
                  <a:srgbClr val="000090"/>
                </a:solidFill>
              </a:rPr>
              <a:t>The translation process</a:t>
            </a:r>
            <a:endParaRPr lang="en-US" b="1" dirty="0">
              <a:solidFill>
                <a:srgbClr val="000090"/>
              </a:solidFill>
            </a:endParaRPr>
          </a:p>
        </p:txBody>
      </p:sp>
      <p:sp>
        <p:nvSpPr>
          <p:cNvPr id="3" name="Content Placeholder 2"/>
          <p:cNvSpPr>
            <a:spLocks noGrp="1"/>
          </p:cNvSpPr>
          <p:nvPr>
            <p:ph idx="1"/>
          </p:nvPr>
        </p:nvSpPr>
        <p:spPr>
          <a:xfrm>
            <a:off x="251520" y="1196752"/>
            <a:ext cx="8676456" cy="5328592"/>
          </a:xfrm>
        </p:spPr>
        <p:txBody>
          <a:bodyPr>
            <a:normAutofit lnSpcReduction="10000"/>
          </a:bodyPr>
          <a:lstStyle/>
          <a:p>
            <a:pPr lvl="0"/>
            <a:r>
              <a:rPr lang="en-GB" sz="2800" b="1" dirty="0">
                <a:solidFill>
                  <a:srgbClr val="000090"/>
                </a:solidFill>
              </a:rPr>
              <a:t>Typological divergences between Spanish and the Amerindian languages lead to what Translation Studies scholars refer to as </a:t>
            </a:r>
            <a:r>
              <a:rPr lang="en-GB" sz="2800" b="1" dirty="0">
                <a:solidFill>
                  <a:srgbClr val="FF0000"/>
                </a:solidFill>
              </a:rPr>
              <a:t>obligatory </a:t>
            </a:r>
            <a:r>
              <a:rPr lang="en-GB" sz="2800" b="1" dirty="0" smtClean="0">
                <a:solidFill>
                  <a:srgbClr val="FF0000"/>
                </a:solidFill>
              </a:rPr>
              <a:t>shifts</a:t>
            </a:r>
          </a:p>
          <a:p>
            <a:pPr lvl="1"/>
            <a:r>
              <a:rPr lang="en-GB" sz="2400" b="1" dirty="0" err="1">
                <a:solidFill>
                  <a:srgbClr val="000090"/>
                </a:solidFill>
              </a:rPr>
              <a:t>Eg</a:t>
            </a:r>
            <a:r>
              <a:rPr lang="en-GB" sz="2400" b="1" dirty="0">
                <a:solidFill>
                  <a:srgbClr val="000090"/>
                </a:solidFill>
              </a:rPr>
              <a:t>. the removal of the verb to the end of the sentence in the case of </a:t>
            </a:r>
            <a:r>
              <a:rPr lang="en-GB" sz="2400" b="1" dirty="0" err="1">
                <a:solidFill>
                  <a:srgbClr val="000090"/>
                </a:solidFill>
              </a:rPr>
              <a:t>Aymara</a:t>
            </a:r>
            <a:r>
              <a:rPr lang="en-GB" sz="2400" b="1" dirty="0">
                <a:solidFill>
                  <a:srgbClr val="000090"/>
                </a:solidFill>
              </a:rPr>
              <a:t> and </a:t>
            </a:r>
            <a:r>
              <a:rPr lang="en-GB" sz="2400" b="1" dirty="0" smtClean="0">
                <a:solidFill>
                  <a:srgbClr val="000090"/>
                </a:solidFill>
              </a:rPr>
              <a:t>Quechua</a:t>
            </a:r>
          </a:p>
          <a:p>
            <a:r>
              <a:rPr lang="en-GB" sz="2800" b="1" dirty="0">
                <a:solidFill>
                  <a:srgbClr val="000090"/>
                </a:solidFill>
              </a:rPr>
              <a:t>Divergences in the cultural systems </a:t>
            </a:r>
            <a:r>
              <a:rPr lang="en-GB" sz="2800" b="1" dirty="0" smtClean="0">
                <a:solidFill>
                  <a:srgbClr val="000090"/>
                </a:solidFill>
              </a:rPr>
              <a:t>of </a:t>
            </a:r>
            <a:r>
              <a:rPr lang="en-GB" sz="2800" b="1" dirty="0">
                <a:solidFill>
                  <a:srgbClr val="000090"/>
                </a:solidFill>
              </a:rPr>
              <a:t>Spanish and Amerindian language speakers make identifying lexical and conceptual equivalences </a:t>
            </a:r>
            <a:r>
              <a:rPr lang="en-GB" sz="2800" b="1" dirty="0" smtClean="0">
                <a:solidFill>
                  <a:srgbClr val="000090"/>
                </a:solidFill>
              </a:rPr>
              <a:t>difficult; solutions are referred to as </a:t>
            </a:r>
            <a:r>
              <a:rPr lang="en-GB" sz="2800" b="1" dirty="0">
                <a:solidFill>
                  <a:srgbClr val="FF0000"/>
                </a:solidFill>
              </a:rPr>
              <a:t>optional shifts</a:t>
            </a:r>
            <a:r>
              <a:rPr lang="en-GB" sz="2800" b="1" dirty="0">
                <a:solidFill>
                  <a:srgbClr val="000090"/>
                </a:solidFill>
              </a:rPr>
              <a:t>; </a:t>
            </a:r>
            <a:r>
              <a:rPr lang="en-GB" sz="2800" b="1" dirty="0" smtClean="0">
                <a:solidFill>
                  <a:srgbClr val="000090"/>
                </a:solidFill>
              </a:rPr>
              <a:t>different translators come </a:t>
            </a:r>
            <a:r>
              <a:rPr lang="en-GB" sz="2800" b="1" dirty="0">
                <a:solidFill>
                  <a:srgbClr val="000090"/>
                </a:solidFill>
              </a:rPr>
              <a:t>up with different </a:t>
            </a:r>
            <a:r>
              <a:rPr lang="en-GB" sz="2800" b="1" dirty="0" smtClean="0">
                <a:solidFill>
                  <a:srgbClr val="000090"/>
                </a:solidFill>
              </a:rPr>
              <a:t>solutions; treated here as </a:t>
            </a:r>
            <a:r>
              <a:rPr lang="en-GB" sz="2800" b="1" dirty="0" smtClean="0">
                <a:solidFill>
                  <a:srgbClr val="FF0000"/>
                </a:solidFill>
              </a:rPr>
              <a:t>translation strategies </a:t>
            </a:r>
          </a:p>
          <a:p>
            <a:pPr lvl="1"/>
            <a:r>
              <a:rPr lang="en-GB" sz="2400" b="1" dirty="0" err="1">
                <a:solidFill>
                  <a:srgbClr val="000090"/>
                </a:solidFill>
              </a:rPr>
              <a:t>Eg</a:t>
            </a:r>
            <a:r>
              <a:rPr lang="en-GB" sz="2400" b="1" dirty="0">
                <a:solidFill>
                  <a:srgbClr val="000090"/>
                </a:solidFill>
              </a:rPr>
              <a:t>. finding a way to express the idea of ´rights´ and the very idea of ´law´ </a:t>
            </a:r>
            <a:r>
              <a:rPr lang="en-GB" sz="2400" b="1" dirty="0" smtClean="0">
                <a:solidFill>
                  <a:srgbClr val="000090"/>
                </a:solidFill>
              </a:rPr>
              <a:t>itself</a:t>
            </a:r>
            <a:endParaRPr lang="en-GB" sz="2400" b="1" dirty="0">
              <a:solidFill>
                <a:srgbClr val="000090"/>
              </a:solidFill>
            </a:endParaRPr>
          </a:p>
          <a:p>
            <a:pPr lvl="0"/>
            <a:endParaRPr lang="en-US" sz="2800" b="1" dirty="0">
              <a:solidFill>
                <a:srgbClr val="000090"/>
              </a:solidFill>
            </a:endParaRPr>
          </a:p>
          <a:p>
            <a:endParaRPr lang="en-US" dirty="0"/>
          </a:p>
        </p:txBody>
      </p:sp>
    </p:spTree>
    <p:extLst>
      <p:ext uri="{BB962C8B-B14F-4D97-AF65-F5344CB8AC3E}">
        <p14:creationId xmlns:p14="http://schemas.microsoft.com/office/powerpoint/2010/main" val="5685840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r>
              <a:rPr lang="en-US" sz="3600" b="1" dirty="0" smtClean="0">
                <a:solidFill>
                  <a:srgbClr val="000090"/>
                </a:solidFill>
              </a:rPr>
              <a:t>Other contextual factors</a:t>
            </a:r>
            <a:endParaRPr lang="en-US" sz="3600" b="1" dirty="0">
              <a:solidFill>
                <a:srgbClr val="000090"/>
              </a:solidFill>
            </a:endParaRPr>
          </a:p>
        </p:txBody>
      </p:sp>
      <p:sp>
        <p:nvSpPr>
          <p:cNvPr id="3" name="Content Placeholder 2"/>
          <p:cNvSpPr>
            <a:spLocks noGrp="1"/>
          </p:cNvSpPr>
          <p:nvPr>
            <p:ph idx="1"/>
          </p:nvPr>
        </p:nvSpPr>
        <p:spPr>
          <a:xfrm>
            <a:off x="107504" y="1124744"/>
            <a:ext cx="8856984" cy="5400600"/>
          </a:xfrm>
        </p:spPr>
        <p:txBody>
          <a:bodyPr>
            <a:normAutofit fontScale="92500" lnSpcReduction="20000"/>
          </a:bodyPr>
          <a:lstStyle/>
          <a:p>
            <a:pPr lvl="0"/>
            <a:r>
              <a:rPr lang="en-GB" b="1" dirty="0">
                <a:solidFill>
                  <a:srgbClr val="000090"/>
                </a:solidFill>
              </a:rPr>
              <a:t>The populations at which the translations were </a:t>
            </a:r>
            <a:r>
              <a:rPr lang="en-GB" b="1" dirty="0" smtClean="0">
                <a:solidFill>
                  <a:srgbClr val="000090"/>
                </a:solidFill>
              </a:rPr>
              <a:t>aimed </a:t>
            </a:r>
            <a:r>
              <a:rPr lang="en-GB" b="1" dirty="0">
                <a:solidFill>
                  <a:srgbClr val="000090"/>
                </a:solidFill>
              </a:rPr>
              <a:t>have </a:t>
            </a:r>
            <a:r>
              <a:rPr lang="en-GB" b="1" dirty="0" smtClean="0">
                <a:solidFill>
                  <a:srgbClr val="000090"/>
                </a:solidFill>
              </a:rPr>
              <a:t>their own value </a:t>
            </a:r>
            <a:r>
              <a:rPr lang="en-GB" b="1" dirty="0">
                <a:solidFill>
                  <a:srgbClr val="000090"/>
                </a:solidFill>
              </a:rPr>
              <a:t>systems and moral </a:t>
            </a:r>
            <a:r>
              <a:rPr lang="en-GB" b="1" dirty="0" smtClean="0">
                <a:solidFill>
                  <a:srgbClr val="000090"/>
                </a:solidFill>
              </a:rPr>
              <a:t>codes, </a:t>
            </a:r>
            <a:r>
              <a:rPr lang="en-GB" b="1" dirty="0">
                <a:solidFill>
                  <a:srgbClr val="000090"/>
                </a:solidFill>
              </a:rPr>
              <a:t>yet they are </a:t>
            </a:r>
            <a:r>
              <a:rPr lang="en-GB" b="1" dirty="0" smtClean="0">
                <a:solidFill>
                  <a:srgbClr val="000090"/>
                </a:solidFill>
              </a:rPr>
              <a:t>ultimately subject </a:t>
            </a:r>
            <a:r>
              <a:rPr lang="en-GB" b="1" dirty="0">
                <a:solidFill>
                  <a:srgbClr val="000090"/>
                </a:solidFill>
              </a:rPr>
              <a:t>to Peruvian law, which does not take account of indigenous </a:t>
            </a:r>
            <a:r>
              <a:rPr lang="en-GB" b="1" dirty="0" smtClean="0">
                <a:solidFill>
                  <a:srgbClr val="000090"/>
                </a:solidFill>
              </a:rPr>
              <a:t>legal culture; </a:t>
            </a:r>
            <a:r>
              <a:rPr lang="en-GB" b="1" dirty="0" smtClean="0">
                <a:solidFill>
                  <a:srgbClr val="FF0000"/>
                </a:solidFill>
              </a:rPr>
              <a:t>legal translation is a one-sided affair</a:t>
            </a:r>
            <a:endParaRPr lang="en-US" b="1" dirty="0" smtClean="0">
              <a:solidFill>
                <a:srgbClr val="FF0000"/>
              </a:solidFill>
            </a:endParaRPr>
          </a:p>
          <a:p>
            <a:pPr lvl="0"/>
            <a:endParaRPr lang="en-US" b="1" dirty="0">
              <a:solidFill>
                <a:srgbClr val="000090"/>
              </a:solidFill>
            </a:endParaRPr>
          </a:p>
          <a:p>
            <a:pPr lvl="0"/>
            <a:r>
              <a:rPr lang="en-GB" b="1" dirty="0" smtClean="0">
                <a:solidFill>
                  <a:srgbClr val="000090"/>
                </a:solidFill>
              </a:rPr>
              <a:t>The </a:t>
            </a:r>
            <a:r>
              <a:rPr lang="en-GB" b="1" dirty="0">
                <a:solidFill>
                  <a:srgbClr val="000090"/>
                </a:solidFill>
              </a:rPr>
              <a:t>legal text translated here had no legal weight </a:t>
            </a:r>
            <a:r>
              <a:rPr lang="en-GB" b="1" dirty="0" smtClean="0">
                <a:solidFill>
                  <a:srgbClr val="000090"/>
                </a:solidFill>
              </a:rPr>
              <a:t>in its </a:t>
            </a:r>
            <a:r>
              <a:rPr lang="en-GB" b="1" dirty="0">
                <a:solidFill>
                  <a:srgbClr val="000090"/>
                </a:solidFill>
              </a:rPr>
              <a:t>translated form; from a </a:t>
            </a:r>
            <a:r>
              <a:rPr lang="en-GB" b="1" dirty="0" err="1">
                <a:solidFill>
                  <a:srgbClr val="000090"/>
                </a:solidFill>
              </a:rPr>
              <a:t>performative</a:t>
            </a:r>
            <a:r>
              <a:rPr lang="en-GB" b="1" dirty="0">
                <a:solidFill>
                  <a:srgbClr val="000090"/>
                </a:solidFill>
              </a:rPr>
              <a:t> point of view, the translations have informative </a:t>
            </a:r>
            <a:r>
              <a:rPr lang="en-GB" b="1" dirty="0" smtClean="0">
                <a:solidFill>
                  <a:srgbClr val="000090"/>
                </a:solidFill>
              </a:rPr>
              <a:t>but not </a:t>
            </a:r>
            <a:r>
              <a:rPr lang="en-GB" b="1" dirty="0">
                <a:solidFill>
                  <a:srgbClr val="000090"/>
                </a:solidFill>
              </a:rPr>
              <a:t>legislative value</a:t>
            </a:r>
            <a:endParaRPr lang="en-US" b="1" dirty="0">
              <a:solidFill>
                <a:srgbClr val="000090"/>
              </a:solidFill>
            </a:endParaRPr>
          </a:p>
          <a:p>
            <a:pPr lvl="1"/>
            <a:r>
              <a:rPr lang="en-GB" b="1" dirty="0">
                <a:solidFill>
                  <a:srgbClr val="FF0000"/>
                </a:solidFill>
              </a:rPr>
              <a:t>This is something that </a:t>
            </a:r>
            <a:r>
              <a:rPr lang="en-GB" b="1" dirty="0" smtClean="0">
                <a:solidFill>
                  <a:srgbClr val="FF0000"/>
                </a:solidFill>
              </a:rPr>
              <a:t>translators do </a:t>
            </a:r>
            <a:r>
              <a:rPr lang="en-GB" b="1" dirty="0">
                <a:solidFill>
                  <a:srgbClr val="FF0000"/>
                </a:solidFill>
              </a:rPr>
              <a:t>not seem to have had clear in their </a:t>
            </a:r>
            <a:r>
              <a:rPr lang="en-GB" b="1" dirty="0" smtClean="0">
                <a:solidFill>
                  <a:srgbClr val="FF0000"/>
                </a:solidFill>
              </a:rPr>
              <a:t>minds before </a:t>
            </a:r>
            <a:r>
              <a:rPr lang="en-GB" b="1" dirty="0">
                <a:solidFill>
                  <a:srgbClr val="FF0000"/>
                </a:solidFill>
              </a:rPr>
              <a:t>they embarked on their task </a:t>
            </a:r>
            <a:endParaRPr lang="en-US" b="1" dirty="0">
              <a:solidFill>
                <a:srgbClr val="FF0000"/>
              </a:solidFill>
            </a:endParaRPr>
          </a:p>
        </p:txBody>
      </p:sp>
    </p:spTree>
    <p:extLst>
      <p:ext uri="{BB962C8B-B14F-4D97-AF65-F5344CB8AC3E}">
        <p14:creationId xmlns:p14="http://schemas.microsoft.com/office/powerpoint/2010/main" val="1393821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670"/>
            <a:ext cx="8229600" cy="850106"/>
          </a:xfrm>
        </p:spPr>
        <p:txBody>
          <a:bodyPr>
            <a:normAutofit fontScale="90000"/>
          </a:bodyPr>
          <a:lstStyle/>
          <a:p>
            <a:r>
              <a:rPr lang="en-US" b="1" dirty="0" smtClean="0">
                <a:solidFill>
                  <a:srgbClr val="000090"/>
                </a:solidFill>
              </a:rPr>
              <a:t>Research methodology</a:t>
            </a:r>
            <a:r>
              <a:rPr lang="en-US" b="1" dirty="0">
                <a:solidFill>
                  <a:srgbClr val="000090"/>
                </a:solidFill>
              </a:rPr>
              <a:t/>
            </a:r>
            <a:br>
              <a:rPr lang="en-US" b="1" dirty="0">
                <a:solidFill>
                  <a:srgbClr val="000090"/>
                </a:solidFill>
              </a:rPr>
            </a:br>
            <a:endParaRPr lang="en-US" dirty="0"/>
          </a:p>
        </p:txBody>
      </p:sp>
      <p:sp>
        <p:nvSpPr>
          <p:cNvPr id="3" name="Content Placeholder 2"/>
          <p:cNvSpPr>
            <a:spLocks noGrp="1"/>
          </p:cNvSpPr>
          <p:nvPr>
            <p:ph idx="1"/>
          </p:nvPr>
        </p:nvSpPr>
        <p:spPr>
          <a:xfrm>
            <a:off x="467544" y="1268760"/>
            <a:ext cx="8280920" cy="5472608"/>
          </a:xfrm>
        </p:spPr>
        <p:txBody>
          <a:bodyPr>
            <a:normAutofit fontScale="92500" lnSpcReduction="20000"/>
          </a:bodyPr>
          <a:lstStyle/>
          <a:p>
            <a:pPr marL="0" indent="0">
              <a:buNone/>
            </a:pPr>
            <a:r>
              <a:rPr lang="en-US" b="1" dirty="0" smtClean="0">
                <a:solidFill>
                  <a:srgbClr val="000090"/>
                </a:solidFill>
              </a:rPr>
              <a:t>Oct 2014 – Nov 2015</a:t>
            </a:r>
          </a:p>
          <a:p>
            <a:r>
              <a:rPr lang="en-US" b="1" dirty="0" smtClean="0">
                <a:solidFill>
                  <a:srgbClr val="000090"/>
                </a:solidFill>
              </a:rPr>
              <a:t>Support of Project Partner: </a:t>
            </a:r>
            <a:r>
              <a:rPr lang="en-US" b="1" i="1" dirty="0" err="1" smtClean="0">
                <a:solidFill>
                  <a:srgbClr val="000090"/>
                </a:solidFill>
              </a:rPr>
              <a:t>Dirección</a:t>
            </a:r>
            <a:r>
              <a:rPr lang="en-US" b="1" i="1" dirty="0" smtClean="0">
                <a:solidFill>
                  <a:srgbClr val="000090"/>
                </a:solidFill>
              </a:rPr>
              <a:t> de </a:t>
            </a:r>
            <a:r>
              <a:rPr lang="en-US" b="1" i="1" dirty="0" err="1" smtClean="0">
                <a:solidFill>
                  <a:srgbClr val="000090"/>
                </a:solidFill>
              </a:rPr>
              <a:t>Lenguas</a:t>
            </a:r>
            <a:r>
              <a:rPr lang="en-US" b="1" i="1" dirty="0" smtClean="0">
                <a:solidFill>
                  <a:srgbClr val="000090"/>
                </a:solidFill>
              </a:rPr>
              <a:t> </a:t>
            </a:r>
            <a:r>
              <a:rPr lang="en-US" b="1" i="1" dirty="0" err="1" smtClean="0">
                <a:solidFill>
                  <a:srgbClr val="000090"/>
                </a:solidFill>
              </a:rPr>
              <a:t>Indígenas</a:t>
            </a:r>
            <a:r>
              <a:rPr lang="en-US" b="1" i="1" dirty="0" smtClean="0">
                <a:solidFill>
                  <a:srgbClr val="000090"/>
                </a:solidFill>
              </a:rPr>
              <a:t>, </a:t>
            </a:r>
            <a:r>
              <a:rPr lang="en-US" b="1" i="1" dirty="0" err="1" smtClean="0">
                <a:solidFill>
                  <a:srgbClr val="000090"/>
                </a:solidFill>
              </a:rPr>
              <a:t>Ministerio</a:t>
            </a:r>
            <a:r>
              <a:rPr lang="en-US" b="1" i="1" dirty="0" smtClean="0">
                <a:solidFill>
                  <a:srgbClr val="000090"/>
                </a:solidFill>
              </a:rPr>
              <a:t> de </a:t>
            </a:r>
            <a:r>
              <a:rPr lang="en-US" b="1" i="1" dirty="0" err="1" smtClean="0">
                <a:solidFill>
                  <a:srgbClr val="000090"/>
                </a:solidFill>
              </a:rPr>
              <a:t>Cultura</a:t>
            </a:r>
            <a:r>
              <a:rPr lang="en-US" b="1" dirty="0" smtClean="0">
                <a:solidFill>
                  <a:srgbClr val="000090"/>
                </a:solidFill>
              </a:rPr>
              <a:t>, Peru</a:t>
            </a:r>
          </a:p>
          <a:p>
            <a:r>
              <a:rPr lang="en-US" b="1" dirty="0" smtClean="0">
                <a:solidFill>
                  <a:srgbClr val="000090"/>
                </a:solidFill>
              </a:rPr>
              <a:t>5 languages</a:t>
            </a:r>
            <a:r>
              <a:rPr lang="en-US" b="1" dirty="0">
                <a:solidFill>
                  <a:srgbClr val="000090"/>
                </a:solidFill>
              </a:rPr>
              <a:t>: </a:t>
            </a:r>
            <a:r>
              <a:rPr lang="en-US" b="1" dirty="0" err="1">
                <a:solidFill>
                  <a:srgbClr val="000090"/>
                </a:solidFill>
              </a:rPr>
              <a:t>C</a:t>
            </a:r>
            <a:r>
              <a:rPr lang="en-US" b="1" dirty="0" err="1" smtClean="0">
                <a:solidFill>
                  <a:srgbClr val="000090"/>
                </a:solidFill>
              </a:rPr>
              <a:t>hanka</a:t>
            </a:r>
            <a:r>
              <a:rPr lang="en-US" b="1" dirty="0" smtClean="0">
                <a:solidFill>
                  <a:srgbClr val="000090"/>
                </a:solidFill>
              </a:rPr>
              <a:t> Quechua, Ancash Quechua, </a:t>
            </a:r>
            <a:r>
              <a:rPr lang="en-US" b="1" dirty="0" err="1" smtClean="0">
                <a:solidFill>
                  <a:srgbClr val="000090"/>
                </a:solidFill>
              </a:rPr>
              <a:t>Aymara</a:t>
            </a:r>
            <a:r>
              <a:rPr lang="en-US" b="1" dirty="0" smtClean="0">
                <a:solidFill>
                  <a:srgbClr val="000090"/>
                </a:solidFill>
              </a:rPr>
              <a:t>, </a:t>
            </a:r>
            <a:r>
              <a:rPr lang="en-US" b="1" dirty="0" err="1">
                <a:solidFill>
                  <a:srgbClr val="000090"/>
                </a:solidFill>
              </a:rPr>
              <a:t>S</a:t>
            </a:r>
            <a:r>
              <a:rPr lang="en-US" b="1" dirty="0" err="1" smtClean="0">
                <a:solidFill>
                  <a:srgbClr val="000090"/>
                </a:solidFill>
              </a:rPr>
              <a:t>hipibo</a:t>
            </a:r>
            <a:r>
              <a:rPr lang="en-US" b="1" dirty="0" smtClean="0">
                <a:solidFill>
                  <a:srgbClr val="000090"/>
                </a:solidFill>
              </a:rPr>
              <a:t>, </a:t>
            </a:r>
            <a:r>
              <a:rPr lang="en-US" b="1" dirty="0" err="1" smtClean="0">
                <a:solidFill>
                  <a:srgbClr val="000090"/>
                </a:solidFill>
              </a:rPr>
              <a:t>Ashaninka</a:t>
            </a:r>
            <a:endParaRPr lang="en-US" b="1" dirty="0" smtClean="0">
              <a:solidFill>
                <a:srgbClr val="000090"/>
              </a:solidFill>
            </a:endParaRPr>
          </a:p>
          <a:p>
            <a:r>
              <a:rPr lang="en-US" b="1" dirty="0" smtClean="0">
                <a:solidFill>
                  <a:srgbClr val="000090"/>
                </a:solidFill>
              </a:rPr>
              <a:t>With the translators or revisers:</a:t>
            </a:r>
          </a:p>
          <a:p>
            <a:pPr lvl="1"/>
            <a:r>
              <a:rPr lang="en-US" b="1" i="1" dirty="0" smtClean="0">
                <a:solidFill>
                  <a:srgbClr val="000090"/>
                </a:solidFill>
              </a:rPr>
              <a:t>Think Aloud Protocols (TAPs)</a:t>
            </a:r>
          </a:p>
          <a:p>
            <a:pPr lvl="1"/>
            <a:r>
              <a:rPr lang="en-US" b="1" dirty="0" smtClean="0">
                <a:solidFill>
                  <a:srgbClr val="000090"/>
                </a:solidFill>
              </a:rPr>
              <a:t>Semi-structured interviews </a:t>
            </a:r>
          </a:p>
          <a:p>
            <a:r>
              <a:rPr lang="en-US" b="1" dirty="0" smtClean="0">
                <a:solidFill>
                  <a:srgbClr val="000090"/>
                </a:solidFill>
              </a:rPr>
              <a:t>With ´users´ of the translations</a:t>
            </a:r>
          </a:p>
          <a:p>
            <a:pPr lvl="1"/>
            <a:r>
              <a:rPr lang="en-US" b="1" dirty="0">
                <a:solidFill>
                  <a:srgbClr val="000090"/>
                </a:solidFill>
              </a:rPr>
              <a:t>Semi-structured interviews </a:t>
            </a:r>
          </a:p>
          <a:p>
            <a:r>
              <a:rPr lang="en-US" b="1" dirty="0" smtClean="0">
                <a:solidFill>
                  <a:srgbClr val="000090"/>
                </a:solidFill>
              </a:rPr>
              <a:t>Transcription and analysis of TAPs and interviews</a:t>
            </a:r>
          </a:p>
          <a:p>
            <a:endParaRPr lang="en-US" dirty="0" smtClean="0"/>
          </a:p>
          <a:p>
            <a:endParaRPr lang="en-US" dirty="0"/>
          </a:p>
        </p:txBody>
      </p:sp>
    </p:spTree>
    <p:extLst>
      <p:ext uri="{BB962C8B-B14F-4D97-AF65-F5344CB8AC3E}">
        <p14:creationId xmlns:p14="http://schemas.microsoft.com/office/powerpoint/2010/main" val="37207699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2603</TotalTime>
  <Words>3676</Words>
  <Application>Microsoft Macintosh PowerPoint</Application>
  <PresentationFormat>On-screen Show (4:3)</PresentationFormat>
  <Paragraphs>188</Paragraphs>
  <Slides>35</Slides>
  <Notes>7</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Tema de Office</vt:lpstr>
      <vt:lpstr>PowerPoint Presentation</vt:lpstr>
      <vt:lpstr>PowerPoint Presentation</vt:lpstr>
      <vt:lpstr>Outline</vt:lpstr>
      <vt:lpstr>Basic premise</vt:lpstr>
      <vt:lpstr>Sociolinguistic context </vt:lpstr>
      <vt:lpstr>Institutional and legislative context</vt:lpstr>
      <vt:lpstr>The translation process</vt:lpstr>
      <vt:lpstr>Other contextual factors</vt:lpstr>
      <vt:lpstr>Research methodology </vt:lpstr>
      <vt:lpstr>The nature of the task </vt:lpstr>
      <vt:lpstr>Analysis</vt:lpstr>
      <vt:lpstr>Lexical strategies</vt:lpstr>
      <vt:lpstr>Lexical borrowings – Spanish orthography</vt:lpstr>
      <vt:lpstr>Lexical borrowings – Spanish orthography Chanka Quechua justification </vt:lpstr>
      <vt:lpstr>Nativized orthography – Aymara </vt:lpstr>
      <vt:lpstr>Nativized orthography  – Aymara justification</vt:lpstr>
      <vt:lpstr>Neologismos – Chanka Quechua justification </vt:lpstr>
      <vt:lpstr>Criterio básico de traducción – Chanka Quechua</vt:lpstr>
      <vt:lpstr>Discursive strategies </vt:lpstr>
      <vt:lpstr>Shift from indicative to interrogative mood </vt:lpstr>
      <vt:lpstr>Shift from 3rd p. sing. to 1st p. pl.</vt:lpstr>
      <vt:lpstr>Shift from 3rd p. sing. to 1st p. pl. comment – Chanka Quechua</vt:lpstr>
      <vt:lpstr>Strategies related to language variation</vt:lpstr>
      <vt:lpstr>Incorporation of dialect variants Ancash Quechua</vt:lpstr>
      <vt:lpstr>Incorporation of dialect variants Ancash Quechua </vt:lpstr>
      <vt:lpstr>Incorporation of dialect variants Ancash Quechua</vt:lpstr>
      <vt:lpstr>Generational criteria applied to lexical choice Shipibo  </vt:lpstr>
      <vt:lpstr>Subjective aspects</vt:lpstr>
      <vt:lpstr>Political positioning and the translation process </vt:lpstr>
      <vt:lpstr>Cultural identification and the translation process</vt:lpstr>
      <vt:lpstr>Bibliography</vt:lpstr>
      <vt:lpstr>PowerPoint Presentation</vt:lpstr>
      <vt:lpstr>Translators´ working methods </vt:lpstr>
      <vt:lpstr>The nature of the task </vt:lpstr>
      <vt:lpstr>A preview of some of the pitfalls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profesorvisitante</dc:creator>
  <cp:lastModifiedBy>Rosaleen Howard</cp:lastModifiedBy>
  <cp:revision>131</cp:revision>
  <dcterms:created xsi:type="dcterms:W3CDTF">2015-11-24T14:00:17Z</dcterms:created>
  <dcterms:modified xsi:type="dcterms:W3CDTF">2016-04-07T07:13:49Z</dcterms:modified>
</cp:coreProperties>
</file>